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693400" cy="7562850"/>
  <p:notesSz cx="10693400" cy="75628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10" d="100"/>
          <a:sy n="110" d="100"/>
        </p:scale>
        <p:origin x="1688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DCDDDE"/>
                </a:solidFill>
                <a:latin typeface="Circular Std"/>
                <a:cs typeface="Circular St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DCDDDE"/>
                </a:solidFill>
                <a:latin typeface="CircularStd-Book"/>
                <a:cs typeface="CircularStd-Boo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DCDDDE"/>
                </a:solidFill>
                <a:latin typeface="Circular Std"/>
                <a:cs typeface="Circular St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DCDDDE"/>
                </a:solidFill>
                <a:latin typeface="Circular Std"/>
                <a:cs typeface="Circular St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0" y="7559992"/>
                </a:moveTo>
                <a:lnTo>
                  <a:pt x="10692003" y="7559992"/>
                </a:lnTo>
                <a:lnTo>
                  <a:pt x="10692003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5A2A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27299" y="1688388"/>
            <a:ext cx="1999614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DCDDDE"/>
                </a:solidFill>
                <a:latin typeface="Circular Std"/>
                <a:cs typeface="Circular St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27299" y="1983028"/>
            <a:ext cx="7341870" cy="3289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DCDDDE"/>
                </a:solidFill>
                <a:latin typeface="CircularStd-Book"/>
                <a:cs typeface="CircularStd-Boo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27299" y="1366165"/>
            <a:ext cx="7572375" cy="38292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z="1800" b="1" spc="150" dirty="0">
                <a:solidFill>
                  <a:srgbClr val="DCDDDE"/>
                </a:solidFill>
                <a:latin typeface="CircularStd-BlackItalic"/>
                <a:cs typeface="CircularStd-BlackItalic"/>
              </a:rPr>
              <a:t>BAKGRUND </a:t>
            </a:r>
            <a:r>
              <a:rPr sz="1800" b="1" spc="125" dirty="0">
                <a:solidFill>
                  <a:srgbClr val="DCDDDE"/>
                </a:solidFill>
                <a:latin typeface="CircularStd-BlackItalic"/>
                <a:cs typeface="CircularStd-BlackItalic"/>
              </a:rPr>
              <a:t>TILL </a:t>
            </a:r>
            <a:r>
              <a:rPr sz="1800" b="1" spc="155" dirty="0">
                <a:solidFill>
                  <a:srgbClr val="DCDDDE"/>
                </a:solidFill>
                <a:latin typeface="CircularStd-BlackItalic"/>
                <a:cs typeface="CircularStd-BlackItalic"/>
              </a:rPr>
              <a:t>ARBETET </a:t>
            </a:r>
            <a:r>
              <a:rPr sz="1800" b="1" spc="125" dirty="0">
                <a:solidFill>
                  <a:srgbClr val="DCDDDE"/>
                </a:solidFill>
                <a:latin typeface="CircularStd-BlackItalic"/>
                <a:cs typeface="CircularStd-BlackItalic"/>
              </a:rPr>
              <a:t>MED </a:t>
            </a:r>
            <a:r>
              <a:rPr sz="1800" b="1" spc="90" dirty="0">
                <a:solidFill>
                  <a:srgbClr val="DCDDDE"/>
                </a:solidFill>
                <a:latin typeface="CircularStd-BlackItalic"/>
                <a:cs typeface="CircularStd-BlackItalic"/>
              </a:rPr>
              <a:t>NY</a:t>
            </a:r>
            <a:r>
              <a:rPr sz="1800" b="1" spc="125" dirty="0">
                <a:solidFill>
                  <a:srgbClr val="DCDDDE"/>
                </a:solidFill>
                <a:latin typeface="CircularStd-BlackItalic"/>
                <a:cs typeface="CircularStd-BlackItalic"/>
              </a:rPr>
              <a:t> </a:t>
            </a:r>
            <a:r>
              <a:rPr sz="1800" b="1" spc="145" dirty="0">
                <a:solidFill>
                  <a:srgbClr val="DCDDDE"/>
                </a:solidFill>
                <a:latin typeface="CircularStd-BlackItalic"/>
                <a:cs typeface="CircularStd-BlackItalic"/>
              </a:rPr>
              <a:t>STRATEGI:</a:t>
            </a:r>
            <a:endParaRPr sz="1800" dirty="0">
              <a:latin typeface="CircularStd-BlackItalic"/>
              <a:cs typeface="CircularStd-BlackItalic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150" dirty="0">
              <a:latin typeface="CircularStd-BlackItalic"/>
              <a:cs typeface="CircularStd-BlackItalic"/>
            </a:endParaRPr>
          </a:p>
          <a:p>
            <a:pPr marL="12700" marR="5080">
              <a:lnSpc>
                <a:spcPct val="100000"/>
              </a:lnSpc>
            </a:pPr>
            <a:r>
              <a:rPr sz="1600" dirty="0">
                <a:solidFill>
                  <a:srgbClr val="DCDDDE"/>
                </a:solidFill>
                <a:latin typeface="CircularStd-Book"/>
                <a:cs typeface="CircularStd-Book"/>
              </a:rPr>
              <a:t>I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september </a:t>
            </a:r>
            <a:r>
              <a:rPr sz="1600" spc="-5" dirty="0">
                <a:solidFill>
                  <a:srgbClr val="DCDDDE"/>
                </a:solidFill>
                <a:latin typeface="CircularStd-Book"/>
                <a:cs typeface="CircularStd-Book"/>
              </a:rPr>
              <a:t>2019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fick PRAB en </a:t>
            </a:r>
            <a:r>
              <a:rPr sz="1600" spc="-25" dirty="0">
                <a:solidFill>
                  <a:srgbClr val="DCDDDE"/>
                </a:solidFill>
                <a:latin typeface="CircularStd-Book"/>
                <a:cs typeface="CircularStd-Book"/>
              </a:rPr>
              <a:t>ny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styrelse, </a:t>
            </a:r>
            <a:r>
              <a:rPr sz="1600" spc="-30" dirty="0">
                <a:solidFill>
                  <a:srgbClr val="DCDDDE"/>
                </a:solidFill>
                <a:latin typeface="CircularStd-Book"/>
                <a:cs typeface="CircularStd-Book"/>
              </a:rPr>
              <a:t>nya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ägare, Vinnväxt-projektet avslutades 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efter </a:t>
            </a:r>
            <a:r>
              <a:rPr sz="1600" spc="5" dirty="0">
                <a:solidFill>
                  <a:srgbClr val="DCDDDE"/>
                </a:solidFill>
                <a:latin typeface="CircularStd-Book"/>
                <a:cs typeface="CircularStd-Book"/>
              </a:rPr>
              <a:t>12 </a:t>
            </a:r>
            <a:r>
              <a:rPr sz="1600" spc="-50" dirty="0">
                <a:solidFill>
                  <a:srgbClr val="DCDDDE"/>
                </a:solidFill>
                <a:latin typeface="CircularStd-Book"/>
                <a:cs typeface="CircularStd-Book"/>
              </a:rPr>
              <a:t>år.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Senaste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sex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åren har </a:t>
            </a:r>
            <a:r>
              <a:rPr sz="1600" spc="-30" dirty="0">
                <a:solidFill>
                  <a:srgbClr val="DCDDDE"/>
                </a:solidFill>
                <a:latin typeface="CircularStd-Book"/>
                <a:cs typeface="CircularStd-Book"/>
              </a:rPr>
              <a:t>nya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ägare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och styrelser </a:t>
            </a:r>
            <a:r>
              <a:rPr sz="1600" spc="-25" dirty="0">
                <a:solidFill>
                  <a:srgbClr val="DCDDDE"/>
                </a:solidFill>
                <a:latin typeface="CircularStd-Book"/>
                <a:cs typeface="CircularStd-Book"/>
              </a:rPr>
              <a:t>kommit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och gått och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ingen  riktning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och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struktur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funnits </a:t>
            </a:r>
            <a:r>
              <a:rPr sz="1600" dirty="0">
                <a:solidFill>
                  <a:srgbClr val="DCDDDE"/>
                </a:solidFill>
                <a:latin typeface="CircularStd-Book"/>
                <a:cs typeface="CircularStd-Book"/>
              </a:rPr>
              <a:t>i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bolaget.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Vinnväxt-projektet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och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Inkubatorns verksam- 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heter har </a:t>
            </a:r>
            <a:r>
              <a:rPr sz="1600" spc="-25" dirty="0">
                <a:solidFill>
                  <a:srgbClr val="DCDDDE"/>
                </a:solidFill>
                <a:latin typeface="CircularStd-Book"/>
                <a:cs typeface="CircularStd-Book"/>
              </a:rPr>
              <a:t>inte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samordnats eller </a:t>
            </a:r>
            <a:r>
              <a:rPr sz="1600" spc="-5" dirty="0">
                <a:solidFill>
                  <a:srgbClr val="DCDDDE"/>
                </a:solidFill>
                <a:latin typeface="CircularStd-Book"/>
                <a:cs typeface="CircularStd-Book"/>
              </a:rPr>
              <a:t>haft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gemensamma </a:t>
            </a:r>
            <a:r>
              <a:rPr sz="1600" spc="-5" dirty="0">
                <a:solidFill>
                  <a:srgbClr val="DCDDDE"/>
                </a:solidFill>
                <a:latin typeface="CircularStd-Book"/>
                <a:cs typeface="CircularStd-Book"/>
              </a:rPr>
              <a:t>syften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och</a:t>
            </a:r>
            <a:r>
              <a:rPr sz="1600" spc="130" dirty="0">
                <a:solidFill>
                  <a:srgbClr val="DCDDDE"/>
                </a:solidFill>
                <a:latin typeface="CircularStd-Book"/>
                <a:cs typeface="CircularStd-Book"/>
              </a:rPr>
              <a:t>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mål.</a:t>
            </a:r>
            <a:endParaRPr sz="1600" dirty="0">
              <a:latin typeface="CircularStd-Book"/>
              <a:cs typeface="CircularStd-Book"/>
            </a:endParaRPr>
          </a:p>
          <a:p>
            <a:pPr marL="12700" marR="165100">
              <a:lnSpc>
                <a:spcPct val="100000"/>
              </a:lnSpc>
              <a:spcBef>
                <a:spcPts val="850"/>
              </a:spcBef>
            </a:pPr>
            <a:r>
              <a:rPr sz="1600" spc="-5" dirty="0">
                <a:solidFill>
                  <a:srgbClr val="DCDDDE"/>
                </a:solidFill>
                <a:latin typeface="CircularStd-Book"/>
                <a:cs typeface="CircularStd-Book"/>
              </a:rPr>
              <a:t>Vid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styrelsemötet den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14/11 </a:t>
            </a:r>
            <a:r>
              <a:rPr sz="1600" dirty="0">
                <a:solidFill>
                  <a:srgbClr val="DCDDDE"/>
                </a:solidFill>
                <a:latin typeface="CircularStd-Book"/>
                <a:cs typeface="CircularStd-Book"/>
              </a:rPr>
              <a:t>20219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beslutades </a:t>
            </a:r>
            <a:r>
              <a:rPr sz="1600" spc="-5" dirty="0">
                <a:solidFill>
                  <a:srgbClr val="DCDDDE"/>
                </a:solidFill>
                <a:latin typeface="CircularStd-Book"/>
                <a:cs typeface="CircularStd-Book"/>
              </a:rPr>
              <a:t>att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en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strategigrupp </a:t>
            </a:r>
            <a:r>
              <a:rPr sz="1600" spc="-5" dirty="0">
                <a:solidFill>
                  <a:srgbClr val="DCDDDE"/>
                </a:solidFill>
                <a:latin typeface="CircularStd-Book"/>
                <a:cs typeface="CircularStd-Book"/>
              </a:rPr>
              <a:t>med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Ludde  Edgren,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Marie Fossum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Strannegård, </a:t>
            </a:r>
            <a:r>
              <a:rPr sz="1600" spc="-25" dirty="0">
                <a:solidFill>
                  <a:srgbClr val="DCDDDE"/>
                </a:solidFill>
                <a:latin typeface="CircularStd-Book"/>
                <a:cs typeface="CircularStd-Book"/>
              </a:rPr>
              <a:t>Pelle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Simonsson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och </a:t>
            </a:r>
            <a:r>
              <a:rPr sz="1600" spc="-25" dirty="0">
                <a:solidFill>
                  <a:srgbClr val="DCDDDE"/>
                </a:solidFill>
                <a:latin typeface="CircularStd-Book"/>
                <a:cs typeface="CircularStd-Book"/>
              </a:rPr>
              <a:t>Micke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Jonsson</a:t>
            </a:r>
            <a:r>
              <a:rPr sz="1600" spc="145" dirty="0">
                <a:solidFill>
                  <a:srgbClr val="DCDDDE"/>
                </a:solidFill>
                <a:latin typeface="CircularStd-Book"/>
                <a:cs typeface="CircularStd-Book"/>
              </a:rPr>
              <a:t>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tillsattes.</a:t>
            </a:r>
            <a:endParaRPr sz="1600" dirty="0">
              <a:latin typeface="CircularStd-Book"/>
              <a:cs typeface="CircularStd-Book"/>
            </a:endParaRPr>
          </a:p>
          <a:p>
            <a:pPr marL="193675" marR="186690" indent="-181610">
              <a:lnSpc>
                <a:spcPct val="100000"/>
              </a:lnSpc>
              <a:spcBef>
                <a:spcPts val="850"/>
              </a:spcBef>
              <a:buChar char="–"/>
              <a:tabLst>
                <a:tab pos="194310" algn="l"/>
              </a:tabLst>
            </a:pP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Strategigruppen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hade </a:t>
            </a:r>
            <a:r>
              <a:rPr sz="1600" spc="-5" dirty="0">
                <a:solidFill>
                  <a:srgbClr val="DCDDDE"/>
                </a:solidFill>
                <a:latin typeface="CircularStd-Book"/>
                <a:cs typeface="CircularStd-Book"/>
              </a:rPr>
              <a:t>ett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första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möte </a:t>
            </a:r>
            <a:r>
              <a:rPr sz="1600" dirty="0">
                <a:solidFill>
                  <a:srgbClr val="DCDDDE"/>
                </a:solidFill>
                <a:latin typeface="CircularStd-Book"/>
                <a:cs typeface="CircularStd-Book"/>
              </a:rPr>
              <a:t>i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Stockholm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den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20/1 </a:t>
            </a:r>
            <a:r>
              <a:rPr sz="1600" spc="-5" dirty="0">
                <a:solidFill>
                  <a:srgbClr val="DCDDDE"/>
                </a:solidFill>
                <a:latin typeface="CircularStd-Book"/>
                <a:cs typeface="CircularStd-Book"/>
              </a:rPr>
              <a:t>2020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där beslutades  </a:t>
            </a:r>
            <a:r>
              <a:rPr sz="1600" spc="-5" dirty="0">
                <a:solidFill>
                  <a:srgbClr val="DCDDDE"/>
                </a:solidFill>
                <a:latin typeface="CircularStd-Book"/>
                <a:cs typeface="CircularStd-Book"/>
              </a:rPr>
              <a:t>att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en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tydligare inriktning </a:t>
            </a:r>
            <a:r>
              <a:rPr sz="1600" dirty="0">
                <a:solidFill>
                  <a:srgbClr val="DCDDDE"/>
                </a:solidFill>
                <a:latin typeface="CircularStd-Book"/>
                <a:cs typeface="CircularStd-Book"/>
              </a:rPr>
              <a:t>i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verksamheten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måste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göras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samt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”vision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and</a:t>
            </a:r>
            <a:r>
              <a:rPr sz="1600" spc="155" dirty="0">
                <a:solidFill>
                  <a:srgbClr val="DCDDDE"/>
                </a:solidFill>
                <a:latin typeface="CircularStd-Book"/>
                <a:cs typeface="CircularStd-Book"/>
              </a:rPr>
              <a:t>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mission”</a:t>
            </a:r>
            <a:endParaRPr sz="1600" dirty="0">
              <a:latin typeface="CircularStd-Book"/>
              <a:cs typeface="CircularStd-Book"/>
            </a:endParaRPr>
          </a:p>
          <a:p>
            <a:pPr marL="193675" marR="551180" indent="-181610">
              <a:lnSpc>
                <a:spcPct val="100000"/>
              </a:lnSpc>
              <a:spcBef>
                <a:spcPts val="850"/>
              </a:spcBef>
              <a:buChar char="–"/>
              <a:tabLst>
                <a:tab pos="194310" algn="l"/>
              </a:tabLst>
            </a:pP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Ägarna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sonderades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om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vad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de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ville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få ut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av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bolaget </a:t>
            </a:r>
            <a:r>
              <a:rPr sz="1600" dirty="0">
                <a:solidFill>
                  <a:srgbClr val="DCDDDE"/>
                </a:solidFill>
                <a:latin typeface="CircularStd-Book"/>
                <a:cs typeface="CircularStd-Book"/>
              </a:rPr>
              <a:t>i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en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skriftlig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redogörelse  som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strategigruppen sammanställde </a:t>
            </a:r>
            <a:r>
              <a:rPr sz="1600" dirty="0">
                <a:solidFill>
                  <a:srgbClr val="DCDDDE"/>
                </a:solidFill>
                <a:latin typeface="CircularStd-Book"/>
                <a:cs typeface="CircularStd-Book"/>
              </a:rPr>
              <a:t>i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en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bild </a:t>
            </a:r>
            <a:r>
              <a:rPr sz="1600" spc="-5" dirty="0">
                <a:solidFill>
                  <a:srgbClr val="DCDDDE"/>
                </a:solidFill>
                <a:latin typeface="CircularStd-Book"/>
                <a:cs typeface="CircularStd-Book"/>
              </a:rPr>
              <a:t>med två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”verkstäder”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och en  mer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strategisk</a:t>
            </a:r>
            <a:r>
              <a:rPr sz="1600" spc="5" dirty="0">
                <a:solidFill>
                  <a:srgbClr val="DCDDDE"/>
                </a:solidFill>
                <a:latin typeface="CircularStd-Book"/>
                <a:cs typeface="CircularStd-Book"/>
              </a:rPr>
              <a:t> </a:t>
            </a:r>
            <a:r>
              <a:rPr sz="1600" spc="-25" dirty="0">
                <a:solidFill>
                  <a:srgbClr val="DCDDDE"/>
                </a:solidFill>
                <a:latin typeface="CircularStd-Book"/>
                <a:cs typeface="CircularStd-Book"/>
              </a:rPr>
              <a:t>roll.</a:t>
            </a:r>
            <a:endParaRPr sz="1600" dirty="0">
              <a:latin typeface="CircularStd-Book"/>
              <a:cs typeface="CircularStd-Boo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636578" y="629631"/>
            <a:ext cx="598805" cy="602615"/>
          </a:xfrm>
          <a:custGeom>
            <a:avLst/>
            <a:gdLst/>
            <a:ahLst/>
            <a:cxnLst/>
            <a:rect l="l" t="t" r="r" b="b"/>
            <a:pathLst>
              <a:path w="598804" h="602615">
                <a:moveTo>
                  <a:pt x="139655" y="24193"/>
                </a:moveTo>
                <a:lnTo>
                  <a:pt x="116954" y="24193"/>
                </a:lnTo>
                <a:lnTo>
                  <a:pt x="350583" y="359003"/>
                </a:lnTo>
                <a:lnTo>
                  <a:pt x="353440" y="360489"/>
                </a:lnTo>
                <a:lnTo>
                  <a:pt x="432206" y="360489"/>
                </a:lnTo>
                <a:lnTo>
                  <a:pt x="572096" y="583920"/>
                </a:lnTo>
                <a:lnTo>
                  <a:pt x="277990" y="583920"/>
                </a:lnTo>
                <a:lnTo>
                  <a:pt x="273824" y="588086"/>
                </a:lnTo>
                <a:lnTo>
                  <a:pt x="273824" y="598373"/>
                </a:lnTo>
                <a:lnTo>
                  <a:pt x="277990" y="602538"/>
                </a:lnTo>
                <a:lnTo>
                  <a:pt x="592302" y="602538"/>
                </a:lnTo>
                <a:lnTo>
                  <a:pt x="595414" y="600697"/>
                </a:lnTo>
                <a:lnTo>
                  <a:pt x="598703" y="594779"/>
                </a:lnTo>
                <a:lnTo>
                  <a:pt x="598601" y="591159"/>
                </a:lnTo>
                <a:lnTo>
                  <a:pt x="443547" y="343522"/>
                </a:lnTo>
                <a:lnTo>
                  <a:pt x="440562" y="341871"/>
                </a:lnTo>
                <a:lnTo>
                  <a:pt x="361340" y="341871"/>
                </a:lnTo>
                <a:lnTo>
                  <a:pt x="139655" y="24193"/>
                </a:lnTo>
                <a:close/>
              </a:path>
              <a:path w="598804" h="602615">
                <a:moveTo>
                  <a:pt x="115925" y="0"/>
                </a:moveTo>
                <a:lnTo>
                  <a:pt x="113195" y="1054"/>
                </a:lnTo>
                <a:lnTo>
                  <a:pt x="0" y="120904"/>
                </a:lnTo>
                <a:lnTo>
                  <a:pt x="165" y="126796"/>
                </a:lnTo>
                <a:lnTo>
                  <a:pt x="7632" y="133858"/>
                </a:lnTo>
                <a:lnTo>
                  <a:pt x="13525" y="133692"/>
                </a:lnTo>
                <a:lnTo>
                  <a:pt x="116954" y="24193"/>
                </a:lnTo>
                <a:lnTo>
                  <a:pt x="139655" y="24193"/>
                </a:lnTo>
                <a:lnTo>
                  <a:pt x="124066" y="1854"/>
                </a:lnTo>
                <a:lnTo>
                  <a:pt x="121513" y="406"/>
                </a:lnTo>
                <a:lnTo>
                  <a:pt x="1159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633536" y="1014234"/>
            <a:ext cx="396744" cy="224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044266" y="1014237"/>
            <a:ext cx="245745" cy="323215"/>
          </a:xfrm>
          <a:custGeom>
            <a:avLst/>
            <a:gdLst/>
            <a:ahLst/>
            <a:cxnLst/>
            <a:rect l="l" t="t" r="r" b="b"/>
            <a:pathLst>
              <a:path w="245745" h="323215">
                <a:moveTo>
                  <a:pt x="87490" y="242341"/>
                </a:moveTo>
                <a:lnTo>
                  <a:pt x="3695" y="242341"/>
                </a:lnTo>
                <a:lnTo>
                  <a:pt x="18389" y="278312"/>
                </a:lnTo>
                <a:lnTo>
                  <a:pt x="47948" y="303387"/>
                </a:lnTo>
                <a:lnTo>
                  <a:pt x="85366" y="318065"/>
                </a:lnTo>
                <a:lnTo>
                  <a:pt x="123634" y="322846"/>
                </a:lnTo>
                <a:lnTo>
                  <a:pt x="175441" y="315799"/>
                </a:lnTo>
                <a:lnTo>
                  <a:pt x="213734" y="293581"/>
                </a:lnTo>
                <a:lnTo>
                  <a:pt x="232172" y="263283"/>
                </a:lnTo>
                <a:lnTo>
                  <a:pt x="115824" y="263283"/>
                </a:lnTo>
                <a:lnTo>
                  <a:pt x="108026" y="261645"/>
                </a:lnTo>
                <a:lnTo>
                  <a:pt x="94881" y="255066"/>
                </a:lnTo>
                <a:lnTo>
                  <a:pt x="89535" y="249732"/>
                </a:lnTo>
                <a:lnTo>
                  <a:pt x="87490" y="242341"/>
                </a:lnTo>
                <a:close/>
              </a:path>
              <a:path w="245745" h="323215">
                <a:moveTo>
                  <a:pt x="245618" y="193052"/>
                </a:moveTo>
                <a:lnTo>
                  <a:pt x="170865" y="193052"/>
                </a:lnTo>
                <a:lnTo>
                  <a:pt x="170865" y="202907"/>
                </a:lnTo>
                <a:lnTo>
                  <a:pt x="169018" y="226721"/>
                </a:lnTo>
                <a:lnTo>
                  <a:pt x="161934" y="245878"/>
                </a:lnTo>
                <a:lnTo>
                  <a:pt x="147302" y="258643"/>
                </a:lnTo>
                <a:lnTo>
                  <a:pt x="122809" y="263283"/>
                </a:lnTo>
                <a:lnTo>
                  <a:pt x="232172" y="263283"/>
                </a:lnTo>
                <a:lnTo>
                  <a:pt x="237473" y="254572"/>
                </a:lnTo>
                <a:lnTo>
                  <a:pt x="245618" y="197154"/>
                </a:lnTo>
                <a:lnTo>
                  <a:pt x="245618" y="193052"/>
                </a:lnTo>
                <a:close/>
              </a:path>
              <a:path w="245745" h="323215">
                <a:moveTo>
                  <a:pt x="108026" y="0"/>
                </a:moveTo>
                <a:lnTo>
                  <a:pt x="63940" y="9177"/>
                </a:lnTo>
                <a:lnTo>
                  <a:pt x="29829" y="33989"/>
                </a:lnTo>
                <a:lnTo>
                  <a:pt x="7810" y="70353"/>
                </a:lnTo>
                <a:lnTo>
                  <a:pt x="0" y="114185"/>
                </a:lnTo>
                <a:lnTo>
                  <a:pt x="7572" y="156643"/>
                </a:lnTo>
                <a:lnTo>
                  <a:pt x="28852" y="190788"/>
                </a:lnTo>
                <a:lnTo>
                  <a:pt x="61684" y="213537"/>
                </a:lnTo>
                <a:lnTo>
                  <a:pt x="103911" y="221805"/>
                </a:lnTo>
                <a:lnTo>
                  <a:pt x="123445" y="220027"/>
                </a:lnTo>
                <a:lnTo>
                  <a:pt x="140627" y="214668"/>
                </a:lnTo>
                <a:lnTo>
                  <a:pt x="156189" y="205689"/>
                </a:lnTo>
                <a:lnTo>
                  <a:pt x="170865" y="193052"/>
                </a:lnTo>
                <a:lnTo>
                  <a:pt x="245618" y="193052"/>
                </a:lnTo>
                <a:lnTo>
                  <a:pt x="245618" y="158127"/>
                </a:lnTo>
                <a:lnTo>
                  <a:pt x="125272" y="158127"/>
                </a:lnTo>
                <a:lnTo>
                  <a:pt x="104942" y="154501"/>
                </a:lnTo>
                <a:lnTo>
                  <a:pt x="89847" y="144522"/>
                </a:lnTo>
                <a:lnTo>
                  <a:pt x="80451" y="129538"/>
                </a:lnTo>
                <a:lnTo>
                  <a:pt x="77216" y="110896"/>
                </a:lnTo>
                <a:lnTo>
                  <a:pt x="80451" y="92537"/>
                </a:lnTo>
                <a:lnTo>
                  <a:pt x="89847" y="77369"/>
                </a:lnTo>
                <a:lnTo>
                  <a:pt x="104942" y="67053"/>
                </a:lnTo>
                <a:lnTo>
                  <a:pt x="125272" y="63246"/>
                </a:lnTo>
                <a:lnTo>
                  <a:pt x="245618" y="63246"/>
                </a:lnTo>
                <a:lnTo>
                  <a:pt x="245618" y="29159"/>
                </a:lnTo>
                <a:lnTo>
                  <a:pt x="170040" y="29159"/>
                </a:lnTo>
                <a:lnTo>
                  <a:pt x="157578" y="15762"/>
                </a:lnTo>
                <a:lnTo>
                  <a:pt x="142728" y="6721"/>
                </a:lnTo>
                <a:lnTo>
                  <a:pt x="126031" y="1609"/>
                </a:lnTo>
                <a:lnTo>
                  <a:pt x="108026" y="0"/>
                </a:lnTo>
                <a:close/>
              </a:path>
              <a:path w="245745" h="323215">
                <a:moveTo>
                  <a:pt x="245618" y="63246"/>
                </a:moveTo>
                <a:lnTo>
                  <a:pt x="125272" y="63246"/>
                </a:lnTo>
                <a:lnTo>
                  <a:pt x="145602" y="67053"/>
                </a:lnTo>
                <a:lnTo>
                  <a:pt x="160697" y="77369"/>
                </a:lnTo>
                <a:lnTo>
                  <a:pt x="170094" y="92537"/>
                </a:lnTo>
                <a:lnTo>
                  <a:pt x="173329" y="110896"/>
                </a:lnTo>
                <a:lnTo>
                  <a:pt x="170094" y="129538"/>
                </a:lnTo>
                <a:lnTo>
                  <a:pt x="160697" y="144522"/>
                </a:lnTo>
                <a:lnTo>
                  <a:pt x="145602" y="154501"/>
                </a:lnTo>
                <a:lnTo>
                  <a:pt x="125272" y="158127"/>
                </a:lnTo>
                <a:lnTo>
                  <a:pt x="245618" y="158127"/>
                </a:lnTo>
                <a:lnTo>
                  <a:pt x="245618" y="63246"/>
                </a:lnTo>
                <a:close/>
              </a:path>
              <a:path w="245745" h="323215">
                <a:moveTo>
                  <a:pt x="245618" y="6985"/>
                </a:moveTo>
                <a:lnTo>
                  <a:pt x="170865" y="6985"/>
                </a:lnTo>
                <a:lnTo>
                  <a:pt x="170865" y="29159"/>
                </a:lnTo>
                <a:lnTo>
                  <a:pt x="245618" y="29159"/>
                </a:lnTo>
                <a:lnTo>
                  <a:pt x="245618" y="69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338868" y="1021207"/>
            <a:ext cx="0" cy="210820"/>
          </a:xfrm>
          <a:custGeom>
            <a:avLst/>
            <a:gdLst/>
            <a:ahLst/>
            <a:cxnLst/>
            <a:rect l="l" t="t" r="r" b="b"/>
            <a:pathLst>
              <a:path h="210819">
                <a:moveTo>
                  <a:pt x="0" y="0"/>
                </a:moveTo>
                <a:lnTo>
                  <a:pt x="0" y="210718"/>
                </a:lnTo>
              </a:path>
            </a:pathLst>
          </a:custGeom>
          <a:ln w="747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393024" y="1014229"/>
            <a:ext cx="254000" cy="224790"/>
          </a:xfrm>
          <a:custGeom>
            <a:avLst/>
            <a:gdLst/>
            <a:ahLst/>
            <a:cxnLst/>
            <a:rect l="l" t="t" r="r" b="b"/>
            <a:pathLst>
              <a:path w="254000" h="224790">
                <a:moveTo>
                  <a:pt x="126923" y="0"/>
                </a:moveTo>
                <a:lnTo>
                  <a:pt x="78502" y="7477"/>
                </a:lnTo>
                <a:lnTo>
                  <a:pt x="38049" y="29317"/>
                </a:lnTo>
                <a:lnTo>
                  <a:pt x="10302" y="64636"/>
                </a:lnTo>
                <a:lnTo>
                  <a:pt x="0" y="112547"/>
                </a:lnTo>
                <a:lnTo>
                  <a:pt x="10359" y="160392"/>
                </a:lnTo>
                <a:lnTo>
                  <a:pt x="38201" y="195567"/>
                </a:lnTo>
                <a:lnTo>
                  <a:pt x="78674" y="217264"/>
                </a:lnTo>
                <a:lnTo>
                  <a:pt x="126923" y="224675"/>
                </a:lnTo>
                <a:lnTo>
                  <a:pt x="175350" y="217206"/>
                </a:lnTo>
                <a:lnTo>
                  <a:pt x="215803" y="195414"/>
                </a:lnTo>
                <a:lnTo>
                  <a:pt x="243547" y="160221"/>
                </a:lnTo>
                <a:lnTo>
                  <a:pt x="243642" y="159778"/>
                </a:lnTo>
                <a:lnTo>
                  <a:pt x="126923" y="159778"/>
                </a:lnTo>
                <a:lnTo>
                  <a:pt x="106593" y="156152"/>
                </a:lnTo>
                <a:lnTo>
                  <a:pt x="91498" y="146173"/>
                </a:lnTo>
                <a:lnTo>
                  <a:pt x="82102" y="131189"/>
                </a:lnTo>
                <a:lnTo>
                  <a:pt x="78867" y="112547"/>
                </a:lnTo>
                <a:lnTo>
                  <a:pt x="82102" y="94182"/>
                </a:lnTo>
                <a:lnTo>
                  <a:pt x="91498" y="79016"/>
                </a:lnTo>
                <a:lnTo>
                  <a:pt x="106593" y="68702"/>
                </a:lnTo>
                <a:lnTo>
                  <a:pt x="126923" y="64896"/>
                </a:lnTo>
                <a:lnTo>
                  <a:pt x="243603" y="64896"/>
                </a:lnTo>
                <a:lnTo>
                  <a:pt x="243547" y="64636"/>
                </a:lnTo>
                <a:lnTo>
                  <a:pt x="215803" y="29317"/>
                </a:lnTo>
                <a:lnTo>
                  <a:pt x="175350" y="7477"/>
                </a:lnTo>
                <a:lnTo>
                  <a:pt x="126923" y="0"/>
                </a:lnTo>
                <a:close/>
              </a:path>
              <a:path w="254000" h="224790">
                <a:moveTo>
                  <a:pt x="243603" y="64896"/>
                </a:moveTo>
                <a:lnTo>
                  <a:pt x="126923" y="64896"/>
                </a:lnTo>
                <a:lnTo>
                  <a:pt x="147259" y="68702"/>
                </a:lnTo>
                <a:lnTo>
                  <a:pt x="162353" y="79016"/>
                </a:lnTo>
                <a:lnTo>
                  <a:pt x="171747" y="94182"/>
                </a:lnTo>
                <a:lnTo>
                  <a:pt x="174980" y="112547"/>
                </a:lnTo>
                <a:lnTo>
                  <a:pt x="171747" y="131189"/>
                </a:lnTo>
                <a:lnTo>
                  <a:pt x="162353" y="146173"/>
                </a:lnTo>
                <a:lnTo>
                  <a:pt x="147259" y="156152"/>
                </a:lnTo>
                <a:lnTo>
                  <a:pt x="126923" y="159778"/>
                </a:lnTo>
                <a:lnTo>
                  <a:pt x="243642" y="159778"/>
                </a:lnTo>
                <a:lnTo>
                  <a:pt x="253847" y="112547"/>
                </a:lnTo>
                <a:lnTo>
                  <a:pt x="243603" y="648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660599" y="1014235"/>
            <a:ext cx="222250" cy="217804"/>
          </a:xfrm>
          <a:custGeom>
            <a:avLst/>
            <a:gdLst/>
            <a:ahLst/>
            <a:cxnLst/>
            <a:rect l="l" t="t" r="r" b="b"/>
            <a:pathLst>
              <a:path w="222250" h="217805">
                <a:moveTo>
                  <a:pt x="74752" y="6984"/>
                </a:moveTo>
                <a:lnTo>
                  <a:pt x="0" y="6984"/>
                </a:lnTo>
                <a:lnTo>
                  <a:pt x="0" y="217690"/>
                </a:lnTo>
                <a:lnTo>
                  <a:pt x="74752" y="217690"/>
                </a:lnTo>
                <a:lnTo>
                  <a:pt x="74752" y="108432"/>
                </a:lnTo>
                <a:lnTo>
                  <a:pt x="76574" y="89704"/>
                </a:lnTo>
                <a:lnTo>
                  <a:pt x="82864" y="74133"/>
                </a:lnTo>
                <a:lnTo>
                  <a:pt x="94854" y="63491"/>
                </a:lnTo>
                <a:lnTo>
                  <a:pt x="113779" y="59550"/>
                </a:lnTo>
                <a:lnTo>
                  <a:pt x="218737" y="59550"/>
                </a:lnTo>
                <a:lnTo>
                  <a:pt x="217796" y="51981"/>
                </a:lnTo>
                <a:lnTo>
                  <a:pt x="208757" y="34086"/>
                </a:lnTo>
                <a:lnTo>
                  <a:pt x="74752" y="34086"/>
                </a:lnTo>
                <a:lnTo>
                  <a:pt x="74752" y="6984"/>
                </a:lnTo>
                <a:close/>
              </a:path>
              <a:path w="222250" h="217805">
                <a:moveTo>
                  <a:pt x="218737" y="59550"/>
                </a:moveTo>
                <a:lnTo>
                  <a:pt x="113779" y="59550"/>
                </a:lnTo>
                <a:lnTo>
                  <a:pt x="134638" y="65385"/>
                </a:lnTo>
                <a:lnTo>
                  <a:pt x="144483" y="79732"/>
                </a:lnTo>
                <a:lnTo>
                  <a:pt x="147396" y="97853"/>
                </a:lnTo>
                <a:lnTo>
                  <a:pt x="147459" y="217690"/>
                </a:lnTo>
                <a:lnTo>
                  <a:pt x="222211" y="217690"/>
                </a:lnTo>
                <a:lnTo>
                  <a:pt x="222211" y="87490"/>
                </a:lnTo>
                <a:lnTo>
                  <a:pt x="218737" y="59550"/>
                </a:lnTo>
                <a:close/>
              </a:path>
              <a:path w="222250" h="217805">
                <a:moveTo>
                  <a:pt x="142938" y="0"/>
                </a:moveTo>
                <a:lnTo>
                  <a:pt x="122537" y="1745"/>
                </a:lnTo>
                <a:lnTo>
                  <a:pt x="104790" y="7494"/>
                </a:lnTo>
                <a:lnTo>
                  <a:pt x="89278" y="18018"/>
                </a:lnTo>
                <a:lnTo>
                  <a:pt x="75577" y="34086"/>
                </a:lnTo>
                <a:lnTo>
                  <a:pt x="208757" y="34086"/>
                </a:lnTo>
                <a:lnTo>
                  <a:pt x="203830" y="24333"/>
                </a:lnTo>
                <a:lnTo>
                  <a:pt x="179236" y="6390"/>
                </a:lnTo>
                <a:lnTo>
                  <a:pt x="14293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33545" y="773169"/>
            <a:ext cx="243204" cy="320040"/>
          </a:xfrm>
          <a:custGeom>
            <a:avLst/>
            <a:gdLst/>
            <a:ahLst/>
            <a:cxnLst/>
            <a:rect l="l" t="t" r="r" b="b"/>
            <a:pathLst>
              <a:path w="243204" h="320040">
                <a:moveTo>
                  <a:pt x="74002" y="6921"/>
                </a:moveTo>
                <a:lnTo>
                  <a:pt x="0" y="6921"/>
                </a:lnTo>
                <a:lnTo>
                  <a:pt x="0" y="319608"/>
                </a:lnTo>
                <a:lnTo>
                  <a:pt x="74002" y="319608"/>
                </a:lnTo>
                <a:lnTo>
                  <a:pt x="74002" y="195592"/>
                </a:lnTo>
                <a:lnTo>
                  <a:pt x="205946" y="195592"/>
                </a:lnTo>
                <a:lnTo>
                  <a:pt x="214091" y="189695"/>
                </a:lnTo>
                <a:lnTo>
                  <a:pt x="233286" y="158178"/>
                </a:lnTo>
                <a:lnTo>
                  <a:pt x="119138" y="158178"/>
                </a:lnTo>
                <a:lnTo>
                  <a:pt x="99012" y="154588"/>
                </a:lnTo>
                <a:lnTo>
                  <a:pt x="84069" y="144708"/>
                </a:lnTo>
                <a:lnTo>
                  <a:pt x="74767" y="129873"/>
                </a:lnTo>
                <a:lnTo>
                  <a:pt x="71564" y="111417"/>
                </a:lnTo>
                <a:lnTo>
                  <a:pt x="74767" y="93240"/>
                </a:lnTo>
                <a:lnTo>
                  <a:pt x="84069" y="78227"/>
                </a:lnTo>
                <a:lnTo>
                  <a:pt x="99012" y="68017"/>
                </a:lnTo>
                <a:lnTo>
                  <a:pt x="119138" y="64249"/>
                </a:lnTo>
                <a:lnTo>
                  <a:pt x="232497" y="64249"/>
                </a:lnTo>
                <a:lnTo>
                  <a:pt x="213837" y="33494"/>
                </a:lnTo>
                <a:lnTo>
                  <a:pt x="209747" y="30492"/>
                </a:lnTo>
                <a:lnTo>
                  <a:pt x="74002" y="30492"/>
                </a:lnTo>
                <a:lnTo>
                  <a:pt x="74002" y="6921"/>
                </a:lnTo>
                <a:close/>
              </a:path>
              <a:path w="243204" h="320040">
                <a:moveTo>
                  <a:pt x="205946" y="195592"/>
                </a:moveTo>
                <a:lnTo>
                  <a:pt x="74002" y="195592"/>
                </a:lnTo>
                <a:lnTo>
                  <a:pt x="87423" y="207500"/>
                </a:lnTo>
                <a:lnTo>
                  <a:pt x="103282" y="215868"/>
                </a:lnTo>
                <a:lnTo>
                  <a:pt x="120665" y="220806"/>
                </a:lnTo>
                <a:lnTo>
                  <a:pt x="138658" y="222427"/>
                </a:lnTo>
                <a:lnTo>
                  <a:pt x="181064" y="213609"/>
                </a:lnTo>
                <a:lnTo>
                  <a:pt x="205946" y="195592"/>
                </a:lnTo>
                <a:close/>
              </a:path>
              <a:path w="243204" h="320040">
                <a:moveTo>
                  <a:pt x="232497" y="64249"/>
                </a:moveTo>
                <a:lnTo>
                  <a:pt x="119138" y="64249"/>
                </a:lnTo>
                <a:lnTo>
                  <a:pt x="139264" y="68017"/>
                </a:lnTo>
                <a:lnTo>
                  <a:pt x="154208" y="78227"/>
                </a:lnTo>
                <a:lnTo>
                  <a:pt x="163510" y="93240"/>
                </a:lnTo>
                <a:lnTo>
                  <a:pt x="166712" y="111417"/>
                </a:lnTo>
                <a:lnTo>
                  <a:pt x="163510" y="129873"/>
                </a:lnTo>
                <a:lnTo>
                  <a:pt x="154208" y="144708"/>
                </a:lnTo>
                <a:lnTo>
                  <a:pt x="139264" y="154588"/>
                </a:lnTo>
                <a:lnTo>
                  <a:pt x="119138" y="158178"/>
                </a:lnTo>
                <a:lnTo>
                  <a:pt x="233286" y="158178"/>
                </a:lnTo>
                <a:lnTo>
                  <a:pt x="235529" y="154496"/>
                </a:lnTo>
                <a:lnTo>
                  <a:pt x="243166" y="111823"/>
                </a:lnTo>
                <a:lnTo>
                  <a:pt x="235459" y="69131"/>
                </a:lnTo>
                <a:lnTo>
                  <a:pt x="232497" y="64249"/>
                </a:lnTo>
                <a:close/>
              </a:path>
              <a:path w="243204" h="320040">
                <a:moveTo>
                  <a:pt x="137845" y="0"/>
                </a:moveTo>
                <a:lnTo>
                  <a:pt x="119592" y="1849"/>
                </a:lnTo>
                <a:lnTo>
                  <a:pt x="102215" y="7473"/>
                </a:lnTo>
                <a:lnTo>
                  <a:pt x="86896" y="16984"/>
                </a:lnTo>
                <a:lnTo>
                  <a:pt x="74815" y="30492"/>
                </a:lnTo>
                <a:lnTo>
                  <a:pt x="209747" y="30492"/>
                </a:lnTo>
                <a:lnTo>
                  <a:pt x="180550" y="9066"/>
                </a:lnTo>
                <a:lnTo>
                  <a:pt x="1378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887345" y="773165"/>
            <a:ext cx="486887" cy="2224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389803" y="651179"/>
            <a:ext cx="259079" cy="337820"/>
          </a:xfrm>
          <a:custGeom>
            <a:avLst/>
            <a:gdLst/>
            <a:ahLst/>
            <a:cxnLst/>
            <a:rect l="l" t="t" r="r" b="b"/>
            <a:pathLst>
              <a:path w="259079" h="337819">
                <a:moveTo>
                  <a:pt x="74002" y="0"/>
                </a:moveTo>
                <a:lnTo>
                  <a:pt x="0" y="0"/>
                </a:lnTo>
                <a:lnTo>
                  <a:pt x="0" y="337502"/>
                </a:lnTo>
                <a:lnTo>
                  <a:pt x="74002" y="337502"/>
                </a:lnTo>
                <a:lnTo>
                  <a:pt x="74002" y="252514"/>
                </a:lnTo>
                <a:lnTo>
                  <a:pt x="174548" y="252514"/>
                </a:lnTo>
                <a:lnTo>
                  <a:pt x="147599" y="225272"/>
                </a:lnTo>
                <a:lnTo>
                  <a:pt x="170531" y="204127"/>
                </a:lnTo>
                <a:lnTo>
                  <a:pt x="74002" y="204127"/>
                </a:lnTo>
                <a:lnTo>
                  <a:pt x="74002" y="0"/>
                </a:lnTo>
                <a:close/>
              </a:path>
              <a:path w="259079" h="337819">
                <a:moveTo>
                  <a:pt x="174548" y="252514"/>
                </a:moveTo>
                <a:lnTo>
                  <a:pt x="74002" y="252514"/>
                </a:lnTo>
                <a:lnTo>
                  <a:pt x="154927" y="337502"/>
                </a:lnTo>
                <a:lnTo>
                  <a:pt x="258622" y="337502"/>
                </a:lnTo>
                <a:lnTo>
                  <a:pt x="174548" y="252514"/>
                </a:lnTo>
                <a:close/>
              </a:path>
              <a:path w="259079" h="337819">
                <a:moveTo>
                  <a:pt x="252107" y="128904"/>
                </a:moveTo>
                <a:lnTo>
                  <a:pt x="150863" y="128904"/>
                </a:lnTo>
                <a:lnTo>
                  <a:pt x="74002" y="204127"/>
                </a:lnTo>
                <a:lnTo>
                  <a:pt x="170531" y="204127"/>
                </a:lnTo>
                <a:lnTo>
                  <a:pt x="252107" y="1289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27299" y="1698091"/>
            <a:ext cx="7426959" cy="422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3675" marR="5080" indent="-181610" algn="just">
              <a:lnSpc>
                <a:spcPct val="100000"/>
              </a:lnSpc>
              <a:spcBef>
                <a:spcPts val="100"/>
              </a:spcBef>
              <a:buChar char="–"/>
              <a:tabLst>
                <a:tab pos="194310" algn="l"/>
              </a:tabLst>
            </a:pPr>
            <a:r>
              <a:rPr sz="1600" spc="-25" dirty="0">
                <a:solidFill>
                  <a:srgbClr val="DCDDDE"/>
                </a:solidFill>
                <a:latin typeface="CircularStd-Book"/>
                <a:cs typeface="CircularStd-Book"/>
              </a:rPr>
              <a:t>Pelle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och </a:t>
            </a:r>
            <a:r>
              <a:rPr sz="1600" spc="-25" dirty="0">
                <a:solidFill>
                  <a:srgbClr val="DCDDDE"/>
                </a:solidFill>
                <a:latin typeface="CircularStd-Book"/>
                <a:cs typeface="CircularStd-Book"/>
              </a:rPr>
              <a:t>Micke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hade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en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sittning </a:t>
            </a:r>
            <a:r>
              <a:rPr sz="1600" spc="-5" dirty="0">
                <a:solidFill>
                  <a:srgbClr val="DCDDDE"/>
                </a:solidFill>
                <a:latin typeface="CircularStd-Book"/>
                <a:cs typeface="CircularStd-Book"/>
              </a:rPr>
              <a:t>med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Andreas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Gyllenhammar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och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Olle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Schubert 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för </a:t>
            </a:r>
            <a:r>
              <a:rPr sz="1600" spc="-5" dirty="0">
                <a:solidFill>
                  <a:srgbClr val="DCDDDE"/>
                </a:solidFill>
                <a:latin typeface="CircularStd-Book"/>
                <a:cs typeface="CircularStd-Book"/>
              </a:rPr>
              <a:t>att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förklara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och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diskutera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den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bild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som </a:t>
            </a:r>
            <a:r>
              <a:rPr sz="1600" spc="-25" dirty="0">
                <a:solidFill>
                  <a:srgbClr val="DCDDDE"/>
                </a:solidFill>
                <a:latin typeface="CircularStd-Book"/>
                <a:cs typeface="CircularStd-Book"/>
              </a:rPr>
              <a:t>kom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fram från</a:t>
            </a:r>
            <a:r>
              <a:rPr sz="1600" spc="210" dirty="0">
                <a:solidFill>
                  <a:srgbClr val="DCDDDE"/>
                </a:solidFill>
                <a:latin typeface="CircularStd-Book"/>
                <a:cs typeface="CircularStd-Book"/>
              </a:rPr>
              <a:t>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ägarsonderingarna.</a:t>
            </a:r>
            <a:endParaRPr sz="1600">
              <a:latin typeface="CircularStd-Book"/>
              <a:cs typeface="CircularStd-Book"/>
            </a:endParaRPr>
          </a:p>
          <a:p>
            <a:pPr marL="193675" marR="156210" algn="just">
              <a:lnSpc>
                <a:spcPct val="100000"/>
              </a:lnSpc>
            </a:pP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Andreas benämnde den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strategiska rollen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som Thought </a:t>
            </a:r>
            <a:r>
              <a:rPr sz="1600" spc="-30" dirty="0">
                <a:solidFill>
                  <a:srgbClr val="DCDDDE"/>
                </a:solidFill>
                <a:latin typeface="CircularStd-Book"/>
                <a:cs typeface="CircularStd-Book"/>
              </a:rPr>
              <a:t>leader, </a:t>
            </a:r>
            <a:r>
              <a:rPr sz="1600" spc="-25" dirty="0">
                <a:solidFill>
                  <a:srgbClr val="DCDDDE"/>
                </a:solidFill>
                <a:latin typeface="CircularStd-Book"/>
                <a:cs typeface="CircularStd-Book"/>
              </a:rPr>
              <a:t>vilket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vi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arbetat  vidare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 med.</a:t>
            </a:r>
            <a:endParaRPr sz="1600">
              <a:latin typeface="CircularStd-Book"/>
              <a:cs typeface="CircularStd-Book"/>
            </a:endParaRPr>
          </a:p>
          <a:p>
            <a:pPr marL="193675" marR="27940" indent="-181610" algn="just">
              <a:lnSpc>
                <a:spcPct val="100000"/>
              </a:lnSpc>
              <a:spcBef>
                <a:spcPts val="850"/>
              </a:spcBef>
              <a:buChar char="–"/>
              <a:tabLst>
                <a:tab pos="194310" algn="l"/>
              </a:tabLst>
            </a:pPr>
            <a:r>
              <a:rPr sz="1600" spc="-25" dirty="0">
                <a:solidFill>
                  <a:srgbClr val="DCDDDE"/>
                </a:solidFill>
                <a:latin typeface="CircularStd-Book"/>
                <a:cs typeface="CircularStd-Book"/>
              </a:rPr>
              <a:t>Pelle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och </a:t>
            </a:r>
            <a:r>
              <a:rPr sz="1600" spc="-25" dirty="0">
                <a:solidFill>
                  <a:srgbClr val="DCDDDE"/>
                </a:solidFill>
                <a:latin typeface="CircularStd-Book"/>
                <a:cs typeface="CircularStd-Book"/>
              </a:rPr>
              <a:t>Micke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sonderade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ägarna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ytterligare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en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gång för </a:t>
            </a:r>
            <a:r>
              <a:rPr sz="1600" spc="-5" dirty="0">
                <a:solidFill>
                  <a:srgbClr val="DCDDDE"/>
                </a:solidFill>
                <a:latin typeface="CircularStd-Book"/>
                <a:cs typeface="CircularStd-Book"/>
              </a:rPr>
              <a:t>att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säkerställa </a:t>
            </a:r>
            <a:r>
              <a:rPr sz="1600" spc="-5" dirty="0">
                <a:solidFill>
                  <a:srgbClr val="DCDDDE"/>
                </a:solidFill>
                <a:latin typeface="CircularStd-Book"/>
                <a:cs typeface="CircularStd-Book"/>
              </a:rPr>
              <a:t>att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man 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förstått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vad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de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olika ägarna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menade </a:t>
            </a:r>
            <a:r>
              <a:rPr sz="1600" spc="-5" dirty="0">
                <a:solidFill>
                  <a:srgbClr val="DCDDDE"/>
                </a:solidFill>
                <a:latin typeface="CircularStd-Book"/>
                <a:cs typeface="CircularStd-Book"/>
              </a:rPr>
              <a:t>med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sina</a:t>
            </a:r>
            <a:r>
              <a:rPr sz="1600" spc="90" dirty="0">
                <a:solidFill>
                  <a:srgbClr val="DCDDDE"/>
                </a:solidFill>
                <a:latin typeface="CircularStd-Book"/>
                <a:cs typeface="CircularStd-Book"/>
              </a:rPr>
              <a:t> </a:t>
            </a:r>
            <a:r>
              <a:rPr sz="1600" spc="-40" dirty="0">
                <a:solidFill>
                  <a:srgbClr val="DCDDDE"/>
                </a:solidFill>
                <a:latin typeface="CircularStd-Book"/>
                <a:cs typeface="CircularStd-Book"/>
              </a:rPr>
              <a:t>svar.</a:t>
            </a:r>
            <a:endParaRPr sz="1600">
              <a:latin typeface="CircularStd-Book"/>
              <a:cs typeface="CircularStd-Book"/>
            </a:endParaRPr>
          </a:p>
          <a:p>
            <a:pPr marL="193675" marR="29209" indent="-181610" algn="just">
              <a:lnSpc>
                <a:spcPct val="100000"/>
              </a:lnSpc>
              <a:spcBef>
                <a:spcPts val="850"/>
              </a:spcBef>
              <a:buChar char="–"/>
              <a:tabLst>
                <a:tab pos="194310" algn="l"/>
              </a:tabLst>
            </a:pP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Personalen initierades </a:t>
            </a:r>
            <a:r>
              <a:rPr sz="1600" dirty="0">
                <a:solidFill>
                  <a:srgbClr val="DCDDDE"/>
                </a:solidFill>
                <a:latin typeface="CircularStd-Book"/>
                <a:cs typeface="CircularStd-Book"/>
              </a:rPr>
              <a:t>i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strategiprocessen </a:t>
            </a:r>
            <a:r>
              <a:rPr sz="1600" dirty="0">
                <a:solidFill>
                  <a:srgbClr val="DCDDDE"/>
                </a:solidFill>
                <a:latin typeface="CircularStd-Book"/>
                <a:cs typeface="CircularStd-Book"/>
              </a:rPr>
              <a:t>i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work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shopar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under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perioden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mars </a:t>
            </a:r>
            <a:r>
              <a:rPr sz="1600" spc="-25" dirty="0">
                <a:solidFill>
                  <a:srgbClr val="DCDDDE"/>
                </a:solidFill>
                <a:latin typeface="CircularStd-Book"/>
                <a:cs typeface="CircularStd-Book"/>
              </a:rPr>
              <a:t>till 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april. </a:t>
            </a:r>
            <a:r>
              <a:rPr sz="1600" spc="-5" dirty="0">
                <a:solidFill>
                  <a:srgbClr val="DCDDDE"/>
                </a:solidFill>
                <a:latin typeface="CircularStd-Book"/>
                <a:cs typeface="CircularStd-Book"/>
              </a:rPr>
              <a:t>De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fick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liknande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uppgifter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de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som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ägarna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fått.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”Vad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ska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vi ha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för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vision,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för 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vilka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arbetar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vi,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på </a:t>
            </a:r>
            <a:r>
              <a:rPr sz="1600" spc="-25" dirty="0">
                <a:solidFill>
                  <a:srgbClr val="DCDDDE"/>
                </a:solidFill>
                <a:latin typeface="CircularStd-Book"/>
                <a:cs typeface="CircularStd-Book"/>
              </a:rPr>
              <a:t>vilket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sätt och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vilka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är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våra</a:t>
            </a:r>
            <a:r>
              <a:rPr sz="1600" spc="145" dirty="0">
                <a:solidFill>
                  <a:srgbClr val="DCDDDE"/>
                </a:solidFill>
                <a:latin typeface="CircularStd-Book"/>
                <a:cs typeface="CircularStd-Book"/>
              </a:rPr>
              <a:t>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framgångsfaktorer”</a:t>
            </a:r>
            <a:endParaRPr sz="1600">
              <a:latin typeface="CircularStd-Book"/>
              <a:cs typeface="CircularStd-Book"/>
            </a:endParaRPr>
          </a:p>
          <a:p>
            <a:pPr marL="193675" indent="-181610" algn="just">
              <a:lnSpc>
                <a:spcPct val="100000"/>
              </a:lnSpc>
              <a:spcBef>
                <a:spcPts val="850"/>
              </a:spcBef>
              <a:buChar char="–"/>
              <a:tabLst>
                <a:tab pos="194310" algn="l"/>
              </a:tabLst>
            </a:pP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Personalen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har sedan arbetat </a:t>
            </a:r>
            <a:r>
              <a:rPr sz="1600" spc="-5" dirty="0">
                <a:solidFill>
                  <a:srgbClr val="DCDDDE"/>
                </a:solidFill>
                <a:latin typeface="CircularStd-Book"/>
                <a:cs typeface="CircularStd-Book"/>
              </a:rPr>
              <a:t>med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strategin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vid ytterligare </a:t>
            </a:r>
            <a:r>
              <a:rPr sz="1600" spc="-5" dirty="0">
                <a:solidFill>
                  <a:srgbClr val="DCDDDE"/>
                </a:solidFill>
                <a:latin typeface="CircularStd-Book"/>
                <a:cs typeface="CircularStd-Book"/>
              </a:rPr>
              <a:t>två</a:t>
            </a:r>
            <a:r>
              <a:rPr sz="1600" spc="170" dirty="0">
                <a:solidFill>
                  <a:srgbClr val="DCDDDE"/>
                </a:solidFill>
                <a:latin typeface="CircularStd-Book"/>
                <a:cs typeface="CircularStd-Book"/>
              </a:rPr>
              <a:t>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månadsmöten</a:t>
            </a:r>
            <a:endParaRPr sz="1600">
              <a:latin typeface="CircularStd-Book"/>
              <a:cs typeface="CircularStd-Book"/>
            </a:endParaRPr>
          </a:p>
          <a:p>
            <a:pPr marL="193675" marR="828040" indent="-181610" algn="just">
              <a:lnSpc>
                <a:spcPct val="100000"/>
              </a:lnSpc>
              <a:spcBef>
                <a:spcPts val="850"/>
              </a:spcBef>
              <a:buChar char="–"/>
              <a:tabLst>
                <a:tab pos="194310" algn="l"/>
              </a:tabLst>
            </a:pP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En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ppt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togs fram </a:t>
            </a:r>
            <a:r>
              <a:rPr sz="1600" spc="-25" dirty="0">
                <a:solidFill>
                  <a:srgbClr val="DCDDDE"/>
                </a:solidFill>
                <a:latin typeface="CircularStd-Book"/>
                <a:cs typeface="CircularStd-Book"/>
              </a:rPr>
              <a:t>till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ägarna </a:t>
            </a:r>
            <a:r>
              <a:rPr sz="1600" spc="-5" dirty="0">
                <a:solidFill>
                  <a:srgbClr val="DCDDDE"/>
                </a:solidFill>
                <a:latin typeface="CircularStd-Book"/>
                <a:cs typeface="CircularStd-Book"/>
              </a:rPr>
              <a:t>att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OK/ge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feedback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på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den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inför ägarmötet 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den </a:t>
            </a:r>
            <a:r>
              <a:rPr sz="1600" spc="-30" dirty="0">
                <a:solidFill>
                  <a:srgbClr val="DCDDDE"/>
                </a:solidFill>
                <a:latin typeface="CircularStd-Book"/>
                <a:cs typeface="CircularStd-Book"/>
              </a:rPr>
              <a:t>19/5</a:t>
            </a:r>
            <a:r>
              <a:rPr sz="1600" spc="10" dirty="0">
                <a:solidFill>
                  <a:srgbClr val="DCDDDE"/>
                </a:solidFill>
                <a:latin typeface="CircularStd-Book"/>
                <a:cs typeface="CircularStd-Book"/>
              </a:rPr>
              <a:t>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2020.</a:t>
            </a:r>
            <a:endParaRPr sz="1600">
              <a:latin typeface="CircularStd-Book"/>
              <a:cs typeface="CircularStd-Book"/>
            </a:endParaRPr>
          </a:p>
          <a:p>
            <a:pPr marL="193675" indent="-181610" algn="just">
              <a:lnSpc>
                <a:spcPct val="100000"/>
              </a:lnSpc>
              <a:spcBef>
                <a:spcPts val="850"/>
              </a:spcBef>
              <a:buChar char="–"/>
              <a:tabLst>
                <a:tab pos="194310" algn="l"/>
              </a:tabLst>
            </a:pP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Idag,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styrelsen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presenterar </a:t>
            </a:r>
            <a:r>
              <a:rPr sz="1600" spc="-5" dirty="0">
                <a:solidFill>
                  <a:srgbClr val="DCDDDE"/>
                </a:solidFill>
                <a:latin typeface="CircularStd-Book"/>
                <a:cs typeface="CircularStd-Book"/>
              </a:rPr>
              <a:t>ett </a:t>
            </a:r>
            <a:r>
              <a:rPr sz="1600" spc="-25" dirty="0">
                <a:solidFill>
                  <a:srgbClr val="DCDDDE"/>
                </a:solidFill>
                <a:latin typeface="CircularStd-Book"/>
                <a:cs typeface="CircularStd-Book"/>
              </a:rPr>
              <a:t>slutgiltigt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underlag </a:t>
            </a:r>
            <a:r>
              <a:rPr sz="1600" spc="-25" dirty="0">
                <a:solidFill>
                  <a:srgbClr val="DCDDDE"/>
                </a:solidFill>
                <a:latin typeface="CircularStd-Book"/>
                <a:cs typeface="CircularStd-Book"/>
              </a:rPr>
              <a:t>till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ägarna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för</a:t>
            </a:r>
            <a:r>
              <a:rPr sz="1600" spc="140" dirty="0">
                <a:solidFill>
                  <a:srgbClr val="DCDDDE"/>
                </a:solidFill>
                <a:latin typeface="CircularStd-Book"/>
                <a:cs typeface="CircularStd-Book"/>
              </a:rPr>
              <a:t>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beslut.</a:t>
            </a:r>
            <a:endParaRPr sz="1600">
              <a:latin typeface="CircularStd-Book"/>
              <a:cs typeface="CircularStd-Book"/>
            </a:endParaRPr>
          </a:p>
          <a:p>
            <a:pPr marL="193675" marR="69850" algn="just">
              <a:lnSpc>
                <a:spcPct val="100000"/>
              </a:lnSpc>
            </a:pP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Beslutet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ligger </a:t>
            </a:r>
            <a:r>
              <a:rPr sz="1600" spc="-25" dirty="0">
                <a:solidFill>
                  <a:srgbClr val="DCDDDE"/>
                </a:solidFill>
                <a:latin typeface="CircularStd-Book"/>
                <a:cs typeface="CircularStd-Book"/>
              </a:rPr>
              <a:t>till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grund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för </a:t>
            </a:r>
            <a:r>
              <a:rPr sz="1600" spc="-5" dirty="0">
                <a:solidFill>
                  <a:srgbClr val="DCDDDE"/>
                </a:solidFill>
                <a:latin typeface="CircularStd-Book"/>
                <a:cs typeface="CircularStd-Book"/>
              </a:rPr>
              <a:t>att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det </a:t>
            </a:r>
            <a:r>
              <a:rPr sz="1600" spc="-30" dirty="0">
                <a:solidFill>
                  <a:srgbClr val="DCDDDE"/>
                </a:solidFill>
                <a:latin typeface="CircularStd-Book"/>
                <a:cs typeface="CircularStd-Book"/>
              </a:rPr>
              <a:t>nya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ägardirektivet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samt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framtagandet av </a:t>
            </a:r>
            <a:r>
              <a:rPr sz="1600" spc="-30" dirty="0">
                <a:solidFill>
                  <a:srgbClr val="DCDDDE"/>
                </a:solidFill>
                <a:latin typeface="CircularStd-Book"/>
                <a:cs typeface="CircularStd-Book"/>
              </a:rPr>
              <a:t>nya  </a:t>
            </a:r>
            <a:r>
              <a:rPr sz="1600" spc="-40" dirty="0">
                <a:solidFill>
                  <a:srgbClr val="DCDDDE"/>
                </a:solidFill>
                <a:latin typeface="CircularStd-Book"/>
                <a:cs typeface="CircularStd-Book"/>
              </a:rPr>
              <a:t>KPI:er,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som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skall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rapporteras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enligt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de </a:t>
            </a:r>
            <a:r>
              <a:rPr sz="1600" spc="-30" dirty="0">
                <a:solidFill>
                  <a:srgbClr val="DCDDDE"/>
                </a:solidFill>
                <a:latin typeface="CircularStd-Book"/>
                <a:cs typeface="CircularStd-Book"/>
              </a:rPr>
              <a:t>nya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direktiven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från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Q3 och</a:t>
            </a:r>
            <a:r>
              <a:rPr sz="1600" spc="220" dirty="0">
                <a:solidFill>
                  <a:srgbClr val="DCDDDE"/>
                </a:solidFill>
                <a:latin typeface="CircularStd-Book"/>
                <a:cs typeface="CircularStd-Book"/>
              </a:rPr>
              <a:t>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framåt.</a:t>
            </a:r>
            <a:endParaRPr sz="1600">
              <a:latin typeface="CircularStd-Book"/>
              <a:cs typeface="CircularStd-Boo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636578" y="629631"/>
            <a:ext cx="598805" cy="602615"/>
          </a:xfrm>
          <a:custGeom>
            <a:avLst/>
            <a:gdLst/>
            <a:ahLst/>
            <a:cxnLst/>
            <a:rect l="l" t="t" r="r" b="b"/>
            <a:pathLst>
              <a:path w="598804" h="602615">
                <a:moveTo>
                  <a:pt x="139655" y="24193"/>
                </a:moveTo>
                <a:lnTo>
                  <a:pt x="116954" y="24193"/>
                </a:lnTo>
                <a:lnTo>
                  <a:pt x="350583" y="359003"/>
                </a:lnTo>
                <a:lnTo>
                  <a:pt x="353440" y="360489"/>
                </a:lnTo>
                <a:lnTo>
                  <a:pt x="432206" y="360489"/>
                </a:lnTo>
                <a:lnTo>
                  <a:pt x="572096" y="583920"/>
                </a:lnTo>
                <a:lnTo>
                  <a:pt x="277990" y="583920"/>
                </a:lnTo>
                <a:lnTo>
                  <a:pt x="273824" y="588086"/>
                </a:lnTo>
                <a:lnTo>
                  <a:pt x="273824" y="598373"/>
                </a:lnTo>
                <a:lnTo>
                  <a:pt x="277990" y="602538"/>
                </a:lnTo>
                <a:lnTo>
                  <a:pt x="592302" y="602538"/>
                </a:lnTo>
                <a:lnTo>
                  <a:pt x="595414" y="600697"/>
                </a:lnTo>
                <a:lnTo>
                  <a:pt x="598703" y="594779"/>
                </a:lnTo>
                <a:lnTo>
                  <a:pt x="598601" y="591159"/>
                </a:lnTo>
                <a:lnTo>
                  <a:pt x="443547" y="343522"/>
                </a:lnTo>
                <a:lnTo>
                  <a:pt x="440562" y="341871"/>
                </a:lnTo>
                <a:lnTo>
                  <a:pt x="361340" y="341871"/>
                </a:lnTo>
                <a:lnTo>
                  <a:pt x="139655" y="24193"/>
                </a:lnTo>
                <a:close/>
              </a:path>
              <a:path w="598804" h="602615">
                <a:moveTo>
                  <a:pt x="115925" y="0"/>
                </a:moveTo>
                <a:lnTo>
                  <a:pt x="113195" y="1054"/>
                </a:lnTo>
                <a:lnTo>
                  <a:pt x="0" y="120904"/>
                </a:lnTo>
                <a:lnTo>
                  <a:pt x="165" y="126796"/>
                </a:lnTo>
                <a:lnTo>
                  <a:pt x="7632" y="133858"/>
                </a:lnTo>
                <a:lnTo>
                  <a:pt x="13525" y="133692"/>
                </a:lnTo>
                <a:lnTo>
                  <a:pt x="116954" y="24193"/>
                </a:lnTo>
                <a:lnTo>
                  <a:pt x="139655" y="24193"/>
                </a:lnTo>
                <a:lnTo>
                  <a:pt x="124066" y="1854"/>
                </a:lnTo>
                <a:lnTo>
                  <a:pt x="121513" y="406"/>
                </a:lnTo>
                <a:lnTo>
                  <a:pt x="1159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633536" y="1014234"/>
            <a:ext cx="396744" cy="224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044266" y="1014237"/>
            <a:ext cx="245745" cy="323215"/>
          </a:xfrm>
          <a:custGeom>
            <a:avLst/>
            <a:gdLst/>
            <a:ahLst/>
            <a:cxnLst/>
            <a:rect l="l" t="t" r="r" b="b"/>
            <a:pathLst>
              <a:path w="245745" h="323215">
                <a:moveTo>
                  <a:pt x="87490" y="242341"/>
                </a:moveTo>
                <a:lnTo>
                  <a:pt x="3695" y="242341"/>
                </a:lnTo>
                <a:lnTo>
                  <a:pt x="18389" y="278312"/>
                </a:lnTo>
                <a:lnTo>
                  <a:pt x="47948" y="303387"/>
                </a:lnTo>
                <a:lnTo>
                  <a:pt x="85366" y="318065"/>
                </a:lnTo>
                <a:lnTo>
                  <a:pt x="123634" y="322846"/>
                </a:lnTo>
                <a:lnTo>
                  <a:pt x="175441" y="315799"/>
                </a:lnTo>
                <a:lnTo>
                  <a:pt x="213734" y="293581"/>
                </a:lnTo>
                <a:lnTo>
                  <a:pt x="232172" y="263283"/>
                </a:lnTo>
                <a:lnTo>
                  <a:pt x="115824" y="263283"/>
                </a:lnTo>
                <a:lnTo>
                  <a:pt x="108026" y="261645"/>
                </a:lnTo>
                <a:lnTo>
                  <a:pt x="94881" y="255066"/>
                </a:lnTo>
                <a:lnTo>
                  <a:pt x="89535" y="249732"/>
                </a:lnTo>
                <a:lnTo>
                  <a:pt x="87490" y="242341"/>
                </a:lnTo>
                <a:close/>
              </a:path>
              <a:path w="245745" h="323215">
                <a:moveTo>
                  <a:pt x="245618" y="193052"/>
                </a:moveTo>
                <a:lnTo>
                  <a:pt x="170865" y="193052"/>
                </a:lnTo>
                <a:lnTo>
                  <a:pt x="170865" y="202907"/>
                </a:lnTo>
                <a:lnTo>
                  <a:pt x="169018" y="226721"/>
                </a:lnTo>
                <a:lnTo>
                  <a:pt x="161934" y="245878"/>
                </a:lnTo>
                <a:lnTo>
                  <a:pt x="147302" y="258643"/>
                </a:lnTo>
                <a:lnTo>
                  <a:pt x="122809" y="263283"/>
                </a:lnTo>
                <a:lnTo>
                  <a:pt x="232172" y="263283"/>
                </a:lnTo>
                <a:lnTo>
                  <a:pt x="237473" y="254572"/>
                </a:lnTo>
                <a:lnTo>
                  <a:pt x="245618" y="197154"/>
                </a:lnTo>
                <a:lnTo>
                  <a:pt x="245618" y="193052"/>
                </a:lnTo>
                <a:close/>
              </a:path>
              <a:path w="245745" h="323215">
                <a:moveTo>
                  <a:pt x="108026" y="0"/>
                </a:moveTo>
                <a:lnTo>
                  <a:pt x="63940" y="9177"/>
                </a:lnTo>
                <a:lnTo>
                  <a:pt x="29829" y="33989"/>
                </a:lnTo>
                <a:lnTo>
                  <a:pt x="7810" y="70353"/>
                </a:lnTo>
                <a:lnTo>
                  <a:pt x="0" y="114185"/>
                </a:lnTo>
                <a:lnTo>
                  <a:pt x="7572" y="156643"/>
                </a:lnTo>
                <a:lnTo>
                  <a:pt x="28852" y="190788"/>
                </a:lnTo>
                <a:lnTo>
                  <a:pt x="61684" y="213537"/>
                </a:lnTo>
                <a:lnTo>
                  <a:pt x="103911" y="221805"/>
                </a:lnTo>
                <a:lnTo>
                  <a:pt x="123445" y="220027"/>
                </a:lnTo>
                <a:lnTo>
                  <a:pt x="140627" y="214668"/>
                </a:lnTo>
                <a:lnTo>
                  <a:pt x="156189" y="205689"/>
                </a:lnTo>
                <a:lnTo>
                  <a:pt x="170865" y="193052"/>
                </a:lnTo>
                <a:lnTo>
                  <a:pt x="245618" y="193052"/>
                </a:lnTo>
                <a:lnTo>
                  <a:pt x="245618" y="158127"/>
                </a:lnTo>
                <a:lnTo>
                  <a:pt x="125272" y="158127"/>
                </a:lnTo>
                <a:lnTo>
                  <a:pt x="104942" y="154501"/>
                </a:lnTo>
                <a:lnTo>
                  <a:pt x="89847" y="144522"/>
                </a:lnTo>
                <a:lnTo>
                  <a:pt x="80451" y="129538"/>
                </a:lnTo>
                <a:lnTo>
                  <a:pt x="77216" y="110896"/>
                </a:lnTo>
                <a:lnTo>
                  <a:pt x="80451" y="92537"/>
                </a:lnTo>
                <a:lnTo>
                  <a:pt x="89847" y="77369"/>
                </a:lnTo>
                <a:lnTo>
                  <a:pt x="104942" y="67053"/>
                </a:lnTo>
                <a:lnTo>
                  <a:pt x="125272" y="63246"/>
                </a:lnTo>
                <a:lnTo>
                  <a:pt x="245618" y="63246"/>
                </a:lnTo>
                <a:lnTo>
                  <a:pt x="245618" y="29159"/>
                </a:lnTo>
                <a:lnTo>
                  <a:pt x="170040" y="29159"/>
                </a:lnTo>
                <a:lnTo>
                  <a:pt x="157578" y="15762"/>
                </a:lnTo>
                <a:lnTo>
                  <a:pt x="142728" y="6721"/>
                </a:lnTo>
                <a:lnTo>
                  <a:pt x="126031" y="1609"/>
                </a:lnTo>
                <a:lnTo>
                  <a:pt x="108026" y="0"/>
                </a:lnTo>
                <a:close/>
              </a:path>
              <a:path w="245745" h="323215">
                <a:moveTo>
                  <a:pt x="245618" y="63246"/>
                </a:moveTo>
                <a:lnTo>
                  <a:pt x="125272" y="63246"/>
                </a:lnTo>
                <a:lnTo>
                  <a:pt x="145602" y="67053"/>
                </a:lnTo>
                <a:lnTo>
                  <a:pt x="160697" y="77369"/>
                </a:lnTo>
                <a:lnTo>
                  <a:pt x="170094" y="92537"/>
                </a:lnTo>
                <a:lnTo>
                  <a:pt x="173329" y="110896"/>
                </a:lnTo>
                <a:lnTo>
                  <a:pt x="170094" y="129538"/>
                </a:lnTo>
                <a:lnTo>
                  <a:pt x="160697" y="144522"/>
                </a:lnTo>
                <a:lnTo>
                  <a:pt x="145602" y="154501"/>
                </a:lnTo>
                <a:lnTo>
                  <a:pt x="125272" y="158127"/>
                </a:lnTo>
                <a:lnTo>
                  <a:pt x="245618" y="158127"/>
                </a:lnTo>
                <a:lnTo>
                  <a:pt x="245618" y="63246"/>
                </a:lnTo>
                <a:close/>
              </a:path>
              <a:path w="245745" h="323215">
                <a:moveTo>
                  <a:pt x="245618" y="6985"/>
                </a:moveTo>
                <a:lnTo>
                  <a:pt x="170865" y="6985"/>
                </a:lnTo>
                <a:lnTo>
                  <a:pt x="170865" y="29159"/>
                </a:lnTo>
                <a:lnTo>
                  <a:pt x="245618" y="29159"/>
                </a:lnTo>
                <a:lnTo>
                  <a:pt x="245618" y="69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338868" y="1021207"/>
            <a:ext cx="0" cy="210820"/>
          </a:xfrm>
          <a:custGeom>
            <a:avLst/>
            <a:gdLst/>
            <a:ahLst/>
            <a:cxnLst/>
            <a:rect l="l" t="t" r="r" b="b"/>
            <a:pathLst>
              <a:path h="210819">
                <a:moveTo>
                  <a:pt x="0" y="0"/>
                </a:moveTo>
                <a:lnTo>
                  <a:pt x="0" y="210718"/>
                </a:lnTo>
              </a:path>
            </a:pathLst>
          </a:custGeom>
          <a:ln w="747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393024" y="1014229"/>
            <a:ext cx="254000" cy="224790"/>
          </a:xfrm>
          <a:custGeom>
            <a:avLst/>
            <a:gdLst/>
            <a:ahLst/>
            <a:cxnLst/>
            <a:rect l="l" t="t" r="r" b="b"/>
            <a:pathLst>
              <a:path w="254000" h="224790">
                <a:moveTo>
                  <a:pt x="126923" y="0"/>
                </a:moveTo>
                <a:lnTo>
                  <a:pt x="78502" y="7477"/>
                </a:lnTo>
                <a:lnTo>
                  <a:pt x="38049" y="29317"/>
                </a:lnTo>
                <a:lnTo>
                  <a:pt x="10302" y="64636"/>
                </a:lnTo>
                <a:lnTo>
                  <a:pt x="0" y="112547"/>
                </a:lnTo>
                <a:lnTo>
                  <a:pt x="10359" y="160392"/>
                </a:lnTo>
                <a:lnTo>
                  <a:pt x="38201" y="195567"/>
                </a:lnTo>
                <a:lnTo>
                  <a:pt x="78674" y="217264"/>
                </a:lnTo>
                <a:lnTo>
                  <a:pt x="126923" y="224675"/>
                </a:lnTo>
                <a:lnTo>
                  <a:pt x="175350" y="217206"/>
                </a:lnTo>
                <a:lnTo>
                  <a:pt x="215803" y="195414"/>
                </a:lnTo>
                <a:lnTo>
                  <a:pt x="243547" y="160221"/>
                </a:lnTo>
                <a:lnTo>
                  <a:pt x="243642" y="159778"/>
                </a:lnTo>
                <a:lnTo>
                  <a:pt x="126923" y="159778"/>
                </a:lnTo>
                <a:lnTo>
                  <a:pt x="106593" y="156152"/>
                </a:lnTo>
                <a:lnTo>
                  <a:pt x="91498" y="146173"/>
                </a:lnTo>
                <a:lnTo>
                  <a:pt x="82102" y="131189"/>
                </a:lnTo>
                <a:lnTo>
                  <a:pt x="78867" y="112547"/>
                </a:lnTo>
                <a:lnTo>
                  <a:pt x="82102" y="94182"/>
                </a:lnTo>
                <a:lnTo>
                  <a:pt x="91498" y="79016"/>
                </a:lnTo>
                <a:lnTo>
                  <a:pt x="106593" y="68702"/>
                </a:lnTo>
                <a:lnTo>
                  <a:pt x="126923" y="64896"/>
                </a:lnTo>
                <a:lnTo>
                  <a:pt x="243603" y="64896"/>
                </a:lnTo>
                <a:lnTo>
                  <a:pt x="243547" y="64636"/>
                </a:lnTo>
                <a:lnTo>
                  <a:pt x="215803" y="29317"/>
                </a:lnTo>
                <a:lnTo>
                  <a:pt x="175350" y="7477"/>
                </a:lnTo>
                <a:lnTo>
                  <a:pt x="126923" y="0"/>
                </a:lnTo>
                <a:close/>
              </a:path>
              <a:path w="254000" h="224790">
                <a:moveTo>
                  <a:pt x="243603" y="64896"/>
                </a:moveTo>
                <a:lnTo>
                  <a:pt x="126923" y="64896"/>
                </a:lnTo>
                <a:lnTo>
                  <a:pt x="147259" y="68702"/>
                </a:lnTo>
                <a:lnTo>
                  <a:pt x="162353" y="79016"/>
                </a:lnTo>
                <a:lnTo>
                  <a:pt x="171747" y="94182"/>
                </a:lnTo>
                <a:lnTo>
                  <a:pt x="174980" y="112547"/>
                </a:lnTo>
                <a:lnTo>
                  <a:pt x="171747" y="131189"/>
                </a:lnTo>
                <a:lnTo>
                  <a:pt x="162353" y="146173"/>
                </a:lnTo>
                <a:lnTo>
                  <a:pt x="147259" y="156152"/>
                </a:lnTo>
                <a:lnTo>
                  <a:pt x="126923" y="159778"/>
                </a:lnTo>
                <a:lnTo>
                  <a:pt x="243642" y="159778"/>
                </a:lnTo>
                <a:lnTo>
                  <a:pt x="253847" y="112547"/>
                </a:lnTo>
                <a:lnTo>
                  <a:pt x="243603" y="648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660599" y="1014235"/>
            <a:ext cx="222250" cy="217804"/>
          </a:xfrm>
          <a:custGeom>
            <a:avLst/>
            <a:gdLst/>
            <a:ahLst/>
            <a:cxnLst/>
            <a:rect l="l" t="t" r="r" b="b"/>
            <a:pathLst>
              <a:path w="222250" h="217805">
                <a:moveTo>
                  <a:pt x="74752" y="6984"/>
                </a:moveTo>
                <a:lnTo>
                  <a:pt x="0" y="6984"/>
                </a:lnTo>
                <a:lnTo>
                  <a:pt x="0" y="217690"/>
                </a:lnTo>
                <a:lnTo>
                  <a:pt x="74752" y="217690"/>
                </a:lnTo>
                <a:lnTo>
                  <a:pt x="74752" y="108432"/>
                </a:lnTo>
                <a:lnTo>
                  <a:pt x="76574" y="89704"/>
                </a:lnTo>
                <a:lnTo>
                  <a:pt x="82864" y="74133"/>
                </a:lnTo>
                <a:lnTo>
                  <a:pt x="94854" y="63491"/>
                </a:lnTo>
                <a:lnTo>
                  <a:pt x="113779" y="59550"/>
                </a:lnTo>
                <a:lnTo>
                  <a:pt x="218737" y="59550"/>
                </a:lnTo>
                <a:lnTo>
                  <a:pt x="217796" y="51981"/>
                </a:lnTo>
                <a:lnTo>
                  <a:pt x="208757" y="34086"/>
                </a:lnTo>
                <a:lnTo>
                  <a:pt x="74752" y="34086"/>
                </a:lnTo>
                <a:lnTo>
                  <a:pt x="74752" y="6984"/>
                </a:lnTo>
                <a:close/>
              </a:path>
              <a:path w="222250" h="217805">
                <a:moveTo>
                  <a:pt x="218737" y="59550"/>
                </a:moveTo>
                <a:lnTo>
                  <a:pt x="113779" y="59550"/>
                </a:lnTo>
                <a:lnTo>
                  <a:pt x="134638" y="65385"/>
                </a:lnTo>
                <a:lnTo>
                  <a:pt x="144483" y="79732"/>
                </a:lnTo>
                <a:lnTo>
                  <a:pt x="147396" y="97853"/>
                </a:lnTo>
                <a:lnTo>
                  <a:pt x="147459" y="217690"/>
                </a:lnTo>
                <a:lnTo>
                  <a:pt x="222211" y="217690"/>
                </a:lnTo>
                <a:lnTo>
                  <a:pt x="222211" y="87490"/>
                </a:lnTo>
                <a:lnTo>
                  <a:pt x="218737" y="59550"/>
                </a:lnTo>
                <a:close/>
              </a:path>
              <a:path w="222250" h="217805">
                <a:moveTo>
                  <a:pt x="142938" y="0"/>
                </a:moveTo>
                <a:lnTo>
                  <a:pt x="122537" y="1745"/>
                </a:lnTo>
                <a:lnTo>
                  <a:pt x="104790" y="7494"/>
                </a:lnTo>
                <a:lnTo>
                  <a:pt x="89278" y="18018"/>
                </a:lnTo>
                <a:lnTo>
                  <a:pt x="75577" y="34086"/>
                </a:lnTo>
                <a:lnTo>
                  <a:pt x="208757" y="34086"/>
                </a:lnTo>
                <a:lnTo>
                  <a:pt x="203830" y="24333"/>
                </a:lnTo>
                <a:lnTo>
                  <a:pt x="179236" y="6390"/>
                </a:lnTo>
                <a:lnTo>
                  <a:pt x="14293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33545" y="773169"/>
            <a:ext cx="243204" cy="320040"/>
          </a:xfrm>
          <a:custGeom>
            <a:avLst/>
            <a:gdLst/>
            <a:ahLst/>
            <a:cxnLst/>
            <a:rect l="l" t="t" r="r" b="b"/>
            <a:pathLst>
              <a:path w="243204" h="320040">
                <a:moveTo>
                  <a:pt x="74002" y="6921"/>
                </a:moveTo>
                <a:lnTo>
                  <a:pt x="0" y="6921"/>
                </a:lnTo>
                <a:lnTo>
                  <a:pt x="0" y="319608"/>
                </a:lnTo>
                <a:lnTo>
                  <a:pt x="74002" y="319608"/>
                </a:lnTo>
                <a:lnTo>
                  <a:pt x="74002" y="195592"/>
                </a:lnTo>
                <a:lnTo>
                  <a:pt x="205946" y="195592"/>
                </a:lnTo>
                <a:lnTo>
                  <a:pt x="214091" y="189695"/>
                </a:lnTo>
                <a:lnTo>
                  <a:pt x="233286" y="158178"/>
                </a:lnTo>
                <a:lnTo>
                  <a:pt x="119138" y="158178"/>
                </a:lnTo>
                <a:lnTo>
                  <a:pt x="99012" y="154588"/>
                </a:lnTo>
                <a:lnTo>
                  <a:pt x="84069" y="144708"/>
                </a:lnTo>
                <a:lnTo>
                  <a:pt x="74767" y="129873"/>
                </a:lnTo>
                <a:lnTo>
                  <a:pt x="71564" y="111417"/>
                </a:lnTo>
                <a:lnTo>
                  <a:pt x="74767" y="93240"/>
                </a:lnTo>
                <a:lnTo>
                  <a:pt x="84069" y="78227"/>
                </a:lnTo>
                <a:lnTo>
                  <a:pt x="99012" y="68017"/>
                </a:lnTo>
                <a:lnTo>
                  <a:pt x="119138" y="64249"/>
                </a:lnTo>
                <a:lnTo>
                  <a:pt x="232497" y="64249"/>
                </a:lnTo>
                <a:lnTo>
                  <a:pt x="213837" y="33494"/>
                </a:lnTo>
                <a:lnTo>
                  <a:pt x="209747" y="30492"/>
                </a:lnTo>
                <a:lnTo>
                  <a:pt x="74002" y="30492"/>
                </a:lnTo>
                <a:lnTo>
                  <a:pt x="74002" y="6921"/>
                </a:lnTo>
                <a:close/>
              </a:path>
              <a:path w="243204" h="320040">
                <a:moveTo>
                  <a:pt x="205946" y="195592"/>
                </a:moveTo>
                <a:lnTo>
                  <a:pt x="74002" y="195592"/>
                </a:lnTo>
                <a:lnTo>
                  <a:pt x="87423" y="207500"/>
                </a:lnTo>
                <a:lnTo>
                  <a:pt x="103282" y="215868"/>
                </a:lnTo>
                <a:lnTo>
                  <a:pt x="120665" y="220806"/>
                </a:lnTo>
                <a:lnTo>
                  <a:pt x="138658" y="222427"/>
                </a:lnTo>
                <a:lnTo>
                  <a:pt x="181064" y="213609"/>
                </a:lnTo>
                <a:lnTo>
                  <a:pt x="205946" y="195592"/>
                </a:lnTo>
                <a:close/>
              </a:path>
              <a:path w="243204" h="320040">
                <a:moveTo>
                  <a:pt x="232497" y="64249"/>
                </a:moveTo>
                <a:lnTo>
                  <a:pt x="119138" y="64249"/>
                </a:lnTo>
                <a:lnTo>
                  <a:pt x="139264" y="68017"/>
                </a:lnTo>
                <a:lnTo>
                  <a:pt x="154208" y="78227"/>
                </a:lnTo>
                <a:lnTo>
                  <a:pt x="163510" y="93240"/>
                </a:lnTo>
                <a:lnTo>
                  <a:pt x="166712" y="111417"/>
                </a:lnTo>
                <a:lnTo>
                  <a:pt x="163510" y="129873"/>
                </a:lnTo>
                <a:lnTo>
                  <a:pt x="154208" y="144708"/>
                </a:lnTo>
                <a:lnTo>
                  <a:pt x="139264" y="154588"/>
                </a:lnTo>
                <a:lnTo>
                  <a:pt x="119138" y="158178"/>
                </a:lnTo>
                <a:lnTo>
                  <a:pt x="233286" y="158178"/>
                </a:lnTo>
                <a:lnTo>
                  <a:pt x="235529" y="154496"/>
                </a:lnTo>
                <a:lnTo>
                  <a:pt x="243166" y="111823"/>
                </a:lnTo>
                <a:lnTo>
                  <a:pt x="235459" y="69131"/>
                </a:lnTo>
                <a:lnTo>
                  <a:pt x="232497" y="64249"/>
                </a:lnTo>
                <a:close/>
              </a:path>
              <a:path w="243204" h="320040">
                <a:moveTo>
                  <a:pt x="137845" y="0"/>
                </a:moveTo>
                <a:lnTo>
                  <a:pt x="119592" y="1849"/>
                </a:lnTo>
                <a:lnTo>
                  <a:pt x="102215" y="7473"/>
                </a:lnTo>
                <a:lnTo>
                  <a:pt x="86896" y="16984"/>
                </a:lnTo>
                <a:lnTo>
                  <a:pt x="74815" y="30492"/>
                </a:lnTo>
                <a:lnTo>
                  <a:pt x="209747" y="30492"/>
                </a:lnTo>
                <a:lnTo>
                  <a:pt x="180550" y="9066"/>
                </a:lnTo>
                <a:lnTo>
                  <a:pt x="1378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887345" y="773165"/>
            <a:ext cx="486887" cy="2224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389803" y="651179"/>
            <a:ext cx="259079" cy="337820"/>
          </a:xfrm>
          <a:custGeom>
            <a:avLst/>
            <a:gdLst/>
            <a:ahLst/>
            <a:cxnLst/>
            <a:rect l="l" t="t" r="r" b="b"/>
            <a:pathLst>
              <a:path w="259079" h="337819">
                <a:moveTo>
                  <a:pt x="74002" y="0"/>
                </a:moveTo>
                <a:lnTo>
                  <a:pt x="0" y="0"/>
                </a:lnTo>
                <a:lnTo>
                  <a:pt x="0" y="337502"/>
                </a:lnTo>
                <a:lnTo>
                  <a:pt x="74002" y="337502"/>
                </a:lnTo>
                <a:lnTo>
                  <a:pt x="74002" y="252514"/>
                </a:lnTo>
                <a:lnTo>
                  <a:pt x="174548" y="252514"/>
                </a:lnTo>
                <a:lnTo>
                  <a:pt x="147599" y="225272"/>
                </a:lnTo>
                <a:lnTo>
                  <a:pt x="170531" y="204127"/>
                </a:lnTo>
                <a:lnTo>
                  <a:pt x="74002" y="204127"/>
                </a:lnTo>
                <a:lnTo>
                  <a:pt x="74002" y="0"/>
                </a:lnTo>
                <a:close/>
              </a:path>
              <a:path w="259079" h="337819">
                <a:moveTo>
                  <a:pt x="174548" y="252514"/>
                </a:moveTo>
                <a:lnTo>
                  <a:pt x="74002" y="252514"/>
                </a:lnTo>
                <a:lnTo>
                  <a:pt x="154927" y="337502"/>
                </a:lnTo>
                <a:lnTo>
                  <a:pt x="258622" y="337502"/>
                </a:lnTo>
                <a:lnTo>
                  <a:pt x="174548" y="252514"/>
                </a:lnTo>
                <a:close/>
              </a:path>
              <a:path w="259079" h="337819">
                <a:moveTo>
                  <a:pt x="252107" y="128904"/>
                </a:moveTo>
                <a:lnTo>
                  <a:pt x="150863" y="128904"/>
                </a:lnTo>
                <a:lnTo>
                  <a:pt x="74002" y="204127"/>
                </a:lnTo>
                <a:lnTo>
                  <a:pt x="170531" y="204127"/>
                </a:lnTo>
                <a:lnTo>
                  <a:pt x="252107" y="1289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0" y="7559992"/>
                </a:moveTo>
                <a:lnTo>
                  <a:pt x="10692003" y="7559992"/>
                </a:lnTo>
                <a:lnTo>
                  <a:pt x="10692003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492B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636578" y="629631"/>
            <a:ext cx="598805" cy="602615"/>
          </a:xfrm>
          <a:custGeom>
            <a:avLst/>
            <a:gdLst/>
            <a:ahLst/>
            <a:cxnLst/>
            <a:rect l="l" t="t" r="r" b="b"/>
            <a:pathLst>
              <a:path w="598804" h="602615">
                <a:moveTo>
                  <a:pt x="139655" y="24193"/>
                </a:moveTo>
                <a:lnTo>
                  <a:pt x="116954" y="24193"/>
                </a:lnTo>
                <a:lnTo>
                  <a:pt x="350583" y="359003"/>
                </a:lnTo>
                <a:lnTo>
                  <a:pt x="353440" y="360489"/>
                </a:lnTo>
                <a:lnTo>
                  <a:pt x="432206" y="360489"/>
                </a:lnTo>
                <a:lnTo>
                  <a:pt x="572096" y="583920"/>
                </a:lnTo>
                <a:lnTo>
                  <a:pt x="277990" y="583920"/>
                </a:lnTo>
                <a:lnTo>
                  <a:pt x="273824" y="588086"/>
                </a:lnTo>
                <a:lnTo>
                  <a:pt x="273824" y="598373"/>
                </a:lnTo>
                <a:lnTo>
                  <a:pt x="277990" y="602538"/>
                </a:lnTo>
                <a:lnTo>
                  <a:pt x="592302" y="602538"/>
                </a:lnTo>
                <a:lnTo>
                  <a:pt x="595414" y="600697"/>
                </a:lnTo>
                <a:lnTo>
                  <a:pt x="598703" y="594779"/>
                </a:lnTo>
                <a:lnTo>
                  <a:pt x="598601" y="591159"/>
                </a:lnTo>
                <a:lnTo>
                  <a:pt x="443547" y="343522"/>
                </a:lnTo>
                <a:lnTo>
                  <a:pt x="440562" y="341871"/>
                </a:lnTo>
                <a:lnTo>
                  <a:pt x="361340" y="341871"/>
                </a:lnTo>
                <a:lnTo>
                  <a:pt x="139655" y="24193"/>
                </a:lnTo>
                <a:close/>
              </a:path>
              <a:path w="598804" h="602615">
                <a:moveTo>
                  <a:pt x="115925" y="0"/>
                </a:moveTo>
                <a:lnTo>
                  <a:pt x="113195" y="1054"/>
                </a:lnTo>
                <a:lnTo>
                  <a:pt x="0" y="120904"/>
                </a:lnTo>
                <a:lnTo>
                  <a:pt x="165" y="126796"/>
                </a:lnTo>
                <a:lnTo>
                  <a:pt x="7632" y="133858"/>
                </a:lnTo>
                <a:lnTo>
                  <a:pt x="13525" y="133692"/>
                </a:lnTo>
                <a:lnTo>
                  <a:pt x="116954" y="24193"/>
                </a:lnTo>
                <a:lnTo>
                  <a:pt x="139655" y="24193"/>
                </a:lnTo>
                <a:lnTo>
                  <a:pt x="124066" y="1854"/>
                </a:lnTo>
                <a:lnTo>
                  <a:pt x="121513" y="406"/>
                </a:lnTo>
                <a:lnTo>
                  <a:pt x="1159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633536" y="1014234"/>
            <a:ext cx="396744" cy="224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044266" y="1014237"/>
            <a:ext cx="245745" cy="323215"/>
          </a:xfrm>
          <a:custGeom>
            <a:avLst/>
            <a:gdLst/>
            <a:ahLst/>
            <a:cxnLst/>
            <a:rect l="l" t="t" r="r" b="b"/>
            <a:pathLst>
              <a:path w="245745" h="323215">
                <a:moveTo>
                  <a:pt x="87490" y="242341"/>
                </a:moveTo>
                <a:lnTo>
                  <a:pt x="3695" y="242341"/>
                </a:lnTo>
                <a:lnTo>
                  <a:pt x="18389" y="278312"/>
                </a:lnTo>
                <a:lnTo>
                  <a:pt x="47948" y="303387"/>
                </a:lnTo>
                <a:lnTo>
                  <a:pt x="85366" y="318065"/>
                </a:lnTo>
                <a:lnTo>
                  <a:pt x="123634" y="322846"/>
                </a:lnTo>
                <a:lnTo>
                  <a:pt x="175441" y="315799"/>
                </a:lnTo>
                <a:lnTo>
                  <a:pt x="213734" y="293581"/>
                </a:lnTo>
                <a:lnTo>
                  <a:pt x="232172" y="263283"/>
                </a:lnTo>
                <a:lnTo>
                  <a:pt x="115824" y="263283"/>
                </a:lnTo>
                <a:lnTo>
                  <a:pt x="108026" y="261645"/>
                </a:lnTo>
                <a:lnTo>
                  <a:pt x="94881" y="255066"/>
                </a:lnTo>
                <a:lnTo>
                  <a:pt x="89535" y="249732"/>
                </a:lnTo>
                <a:lnTo>
                  <a:pt x="87490" y="242341"/>
                </a:lnTo>
                <a:close/>
              </a:path>
              <a:path w="245745" h="323215">
                <a:moveTo>
                  <a:pt x="245618" y="193052"/>
                </a:moveTo>
                <a:lnTo>
                  <a:pt x="170865" y="193052"/>
                </a:lnTo>
                <a:lnTo>
                  <a:pt x="170865" y="202907"/>
                </a:lnTo>
                <a:lnTo>
                  <a:pt x="169018" y="226721"/>
                </a:lnTo>
                <a:lnTo>
                  <a:pt x="161934" y="245878"/>
                </a:lnTo>
                <a:lnTo>
                  <a:pt x="147302" y="258643"/>
                </a:lnTo>
                <a:lnTo>
                  <a:pt x="122809" y="263283"/>
                </a:lnTo>
                <a:lnTo>
                  <a:pt x="232172" y="263283"/>
                </a:lnTo>
                <a:lnTo>
                  <a:pt x="237473" y="254572"/>
                </a:lnTo>
                <a:lnTo>
                  <a:pt x="245618" y="197154"/>
                </a:lnTo>
                <a:lnTo>
                  <a:pt x="245618" y="193052"/>
                </a:lnTo>
                <a:close/>
              </a:path>
              <a:path w="245745" h="323215">
                <a:moveTo>
                  <a:pt x="108026" y="0"/>
                </a:moveTo>
                <a:lnTo>
                  <a:pt x="63940" y="9177"/>
                </a:lnTo>
                <a:lnTo>
                  <a:pt x="29829" y="33989"/>
                </a:lnTo>
                <a:lnTo>
                  <a:pt x="7810" y="70353"/>
                </a:lnTo>
                <a:lnTo>
                  <a:pt x="0" y="114185"/>
                </a:lnTo>
                <a:lnTo>
                  <a:pt x="7572" y="156643"/>
                </a:lnTo>
                <a:lnTo>
                  <a:pt x="28852" y="190788"/>
                </a:lnTo>
                <a:lnTo>
                  <a:pt x="61684" y="213537"/>
                </a:lnTo>
                <a:lnTo>
                  <a:pt x="103911" y="221805"/>
                </a:lnTo>
                <a:lnTo>
                  <a:pt x="123445" y="220027"/>
                </a:lnTo>
                <a:lnTo>
                  <a:pt x="140627" y="214668"/>
                </a:lnTo>
                <a:lnTo>
                  <a:pt x="156189" y="205689"/>
                </a:lnTo>
                <a:lnTo>
                  <a:pt x="170865" y="193052"/>
                </a:lnTo>
                <a:lnTo>
                  <a:pt x="245618" y="193052"/>
                </a:lnTo>
                <a:lnTo>
                  <a:pt x="245618" y="158127"/>
                </a:lnTo>
                <a:lnTo>
                  <a:pt x="125272" y="158127"/>
                </a:lnTo>
                <a:lnTo>
                  <a:pt x="104942" y="154501"/>
                </a:lnTo>
                <a:lnTo>
                  <a:pt x="89847" y="144522"/>
                </a:lnTo>
                <a:lnTo>
                  <a:pt x="80451" y="129538"/>
                </a:lnTo>
                <a:lnTo>
                  <a:pt x="77216" y="110896"/>
                </a:lnTo>
                <a:lnTo>
                  <a:pt x="80451" y="92537"/>
                </a:lnTo>
                <a:lnTo>
                  <a:pt x="89847" y="77369"/>
                </a:lnTo>
                <a:lnTo>
                  <a:pt x="104942" y="67053"/>
                </a:lnTo>
                <a:lnTo>
                  <a:pt x="125272" y="63246"/>
                </a:lnTo>
                <a:lnTo>
                  <a:pt x="245618" y="63246"/>
                </a:lnTo>
                <a:lnTo>
                  <a:pt x="245618" y="29159"/>
                </a:lnTo>
                <a:lnTo>
                  <a:pt x="170040" y="29159"/>
                </a:lnTo>
                <a:lnTo>
                  <a:pt x="157578" y="15762"/>
                </a:lnTo>
                <a:lnTo>
                  <a:pt x="142728" y="6721"/>
                </a:lnTo>
                <a:lnTo>
                  <a:pt x="126031" y="1609"/>
                </a:lnTo>
                <a:lnTo>
                  <a:pt x="108026" y="0"/>
                </a:lnTo>
                <a:close/>
              </a:path>
              <a:path w="245745" h="323215">
                <a:moveTo>
                  <a:pt x="245618" y="63246"/>
                </a:moveTo>
                <a:lnTo>
                  <a:pt x="125272" y="63246"/>
                </a:lnTo>
                <a:lnTo>
                  <a:pt x="145602" y="67053"/>
                </a:lnTo>
                <a:lnTo>
                  <a:pt x="160697" y="77369"/>
                </a:lnTo>
                <a:lnTo>
                  <a:pt x="170094" y="92537"/>
                </a:lnTo>
                <a:lnTo>
                  <a:pt x="173329" y="110896"/>
                </a:lnTo>
                <a:lnTo>
                  <a:pt x="170094" y="129538"/>
                </a:lnTo>
                <a:lnTo>
                  <a:pt x="160697" y="144522"/>
                </a:lnTo>
                <a:lnTo>
                  <a:pt x="145602" y="154501"/>
                </a:lnTo>
                <a:lnTo>
                  <a:pt x="125272" y="158127"/>
                </a:lnTo>
                <a:lnTo>
                  <a:pt x="245618" y="158127"/>
                </a:lnTo>
                <a:lnTo>
                  <a:pt x="245618" y="63246"/>
                </a:lnTo>
                <a:close/>
              </a:path>
              <a:path w="245745" h="323215">
                <a:moveTo>
                  <a:pt x="245618" y="6985"/>
                </a:moveTo>
                <a:lnTo>
                  <a:pt x="170865" y="6985"/>
                </a:lnTo>
                <a:lnTo>
                  <a:pt x="170865" y="29159"/>
                </a:lnTo>
                <a:lnTo>
                  <a:pt x="245618" y="29159"/>
                </a:lnTo>
                <a:lnTo>
                  <a:pt x="245618" y="69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338868" y="1021207"/>
            <a:ext cx="0" cy="210820"/>
          </a:xfrm>
          <a:custGeom>
            <a:avLst/>
            <a:gdLst/>
            <a:ahLst/>
            <a:cxnLst/>
            <a:rect l="l" t="t" r="r" b="b"/>
            <a:pathLst>
              <a:path h="210819">
                <a:moveTo>
                  <a:pt x="0" y="0"/>
                </a:moveTo>
                <a:lnTo>
                  <a:pt x="0" y="210718"/>
                </a:lnTo>
              </a:path>
            </a:pathLst>
          </a:custGeom>
          <a:ln w="747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393024" y="1014229"/>
            <a:ext cx="254000" cy="224790"/>
          </a:xfrm>
          <a:custGeom>
            <a:avLst/>
            <a:gdLst/>
            <a:ahLst/>
            <a:cxnLst/>
            <a:rect l="l" t="t" r="r" b="b"/>
            <a:pathLst>
              <a:path w="254000" h="224790">
                <a:moveTo>
                  <a:pt x="126923" y="0"/>
                </a:moveTo>
                <a:lnTo>
                  <a:pt x="78502" y="7477"/>
                </a:lnTo>
                <a:lnTo>
                  <a:pt x="38049" y="29317"/>
                </a:lnTo>
                <a:lnTo>
                  <a:pt x="10302" y="64636"/>
                </a:lnTo>
                <a:lnTo>
                  <a:pt x="0" y="112547"/>
                </a:lnTo>
                <a:lnTo>
                  <a:pt x="10359" y="160392"/>
                </a:lnTo>
                <a:lnTo>
                  <a:pt x="38201" y="195567"/>
                </a:lnTo>
                <a:lnTo>
                  <a:pt x="78674" y="217264"/>
                </a:lnTo>
                <a:lnTo>
                  <a:pt x="126923" y="224675"/>
                </a:lnTo>
                <a:lnTo>
                  <a:pt x="175350" y="217206"/>
                </a:lnTo>
                <a:lnTo>
                  <a:pt x="215803" y="195414"/>
                </a:lnTo>
                <a:lnTo>
                  <a:pt x="243547" y="160221"/>
                </a:lnTo>
                <a:lnTo>
                  <a:pt x="243642" y="159778"/>
                </a:lnTo>
                <a:lnTo>
                  <a:pt x="126923" y="159778"/>
                </a:lnTo>
                <a:lnTo>
                  <a:pt x="106593" y="156152"/>
                </a:lnTo>
                <a:lnTo>
                  <a:pt x="91498" y="146173"/>
                </a:lnTo>
                <a:lnTo>
                  <a:pt x="82102" y="131189"/>
                </a:lnTo>
                <a:lnTo>
                  <a:pt x="78867" y="112547"/>
                </a:lnTo>
                <a:lnTo>
                  <a:pt x="82102" y="94182"/>
                </a:lnTo>
                <a:lnTo>
                  <a:pt x="91498" y="79016"/>
                </a:lnTo>
                <a:lnTo>
                  <a:pt x="106593" y="68702"/>
                </a:lnTo>
                <a:lnTo>
                  <a:pt x="126923" y="64896"/>
                </a:lnTo>
                <a:lnTo>
                  <a:pt x="243603" y="64896"/>
                </a:lnTo>
                <a:lnTo>
                  <a:pt x="243547" y="64636"/>
                </a:lnTo>
                <a:lnTo>
                  <a:pt x="215803" y="29317"/>
                </a:lnTo>
                <a:lnTo>
                  <a:pt x="175350" y="7477"/>
                </a:lnTo>
                <a:lnTo>
                  <a:pt x="126923" y="0"/>
                </a:lnTo>
                <a:close/>
              </a:path>
              <a:path w="254000" h="224790">
                <a:moveTo>
                  <a:pt x="243603" y="64896"/>
                </a:moveTo>
                <a:lnTo>
                  <a:pt x="126923" y="64896"/>
                </a:lnTo>
                <a:lnTo>
                  <a:pt x="147259" y="68702"/>
                </a:lnTo>
                <a:lnTo>
                  <a:pt x="162353" y="79016"/>
                </a:lnTo>
                <a:lnTo>
                  <a:pt x="171747" y="94182"/>
                </a:lnTo>
                <a:lnTo>
                  <a:pt x="174980" y="112547"/>
                </a:lnTo>
                <a:lnTo>
                  <a:pt x="171747" y="131189"/>
                </a:lnTo>
                <a:lnTo>
                  <a:pt x="162353" y="146173"/>
                </a:lnTo>
                <a:lnTo>
                  <a:pt x="147259" y="156152"/>
                </a:lnTo>
                <a:lnTo>
                  <a:pt x="126923" y="159778"/>
                </a:lnTo>
                <a:lnTo>
                  <a:pt x="243642" y="159778"/>
                </a:lnTo>
                <a:lnTo>
                  <a:pt x="253847" y="112547"/>
                </a:lnTo>
                <a:lnTo>
                  <a:pt x="243603" y="648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660599" y="1014235"/>
            <a:ext cx="222250" cy="217804"/>
          </a:xfrm>
          <a:custGeom>
            <a:avLst/>
            <a:gdLst/>
            <a:ahLst/>
            <a:cxnLst/>
            <a:rect l="l" t="t" r="r" b="b"/>
            <a:pathLst>
              <a:path w="222250" h="217805">
                <a:moveTo>
                  <a:pt x="74752" y="6984"/>
                </a:moveTo>
                <a:lnTo>
                  <a:pt x="0" y="6984"/>
                </a:lnTo>
                <a:lnTo>
                  <a:pt x="0" y="217690"/>
                </a:lnTo>
                <a:lnTo>
                  <a:pt x="74752" y="217690"/>
                </a:lnTo>
                <a:lnTo>
                  <a:pt x="74752" y="108432"/>
                </a:lnTo>
                <a:lnTo>
                  <a:pt x="76574" y="89704"/>
                </a:lnTo>
                <a:lnTo>
                  <a:pt x="82864" y="74133"/>
                </a:lnTo>
                <a:lnTo>
                  <a:pt x="94854" y="63491"/>
                </a:lnTo>
                <a:lnTo>
                  <a:pt x="113779" y="59550"/>
                </a:lnTo>
                <a:lnTo>
                  <a:pt x="218737" y="59550"/>
                </a:lnTo>
                <a:lnTo>
                  <a:pt x="217796" y="51981"/>
                </a:lnTo>
                <a:lnTo>
                  <a:pt x="208757" y="34086"/>
                </a:lnTo>
                <a:lnTo>
                  <a:pt x="74752" y="34086"/>
                </a:lnTo>
                <a:lnTo>
                  <a:pt x="74752" y="6984"/>
                </a:lnTo>
                <a:close/>
              </a:path>
              <a:path w="222250" h="217805">
                <a:moveTo>
                  <a:pt x="218737" y="59550"/>
                </a:moveTo>
                <a:lnTo>
                  <a:pt x="113779" y="59550"/>
                </a:lnTo>
                <a:lnTo>
                  <a:pt x="134638" y="65385"/>
                </a:lnTo>
                <a:lnTo>
                  <a:pt x="144483" y="79732"/>
                </a:lnTo>
                <a:lnTo>
                  <a:pt x="147396" y="97853"/>
                </a:lnTo>
                <a:lnTo>
                  <a:pt x="147459" y="217690"/>
                </a:lnTo>
                <a:lnTo>
                  <a:pt x="222211" y="217690"/>
                </a:lnTo>
                <a:lnTo>
                  <a:pt x="222211" y="87490"/>
                </a:lnTo>
                <a:lnTo>
                  <a:pt x="218737" y="59550"/>
                </a:lnTo>
                <a:close/>
              </a:path>
              <a:path w="222250" h="217805">
                <a:moveTo>
                  <a:pt x="142938" y="0"/>
                </a:moveTo>
                <a:lnTo>
                  <a:pt x="122537" y="1745"/>
                </a:lnTo>
                <a:lnTo>
                  <a:pt x="104790" y="7494"/>
                </a:lnTo>
                <a:lnTo>
                  <a:pt x="89278" y="18018"/>
                </a:lnTo>
                <a:lnTo>
                  <a:pt x="75577" y="34086"/>
                </a:lnTo>
                <a:lnTo>
                  <a:pt x="208757" y="34086"/>
                </a:lnTo>
                <a:lnTo>
                  <a:pt x="203830" y="24333"/>
                </a:lnTo>
                <a:lnTo>
                  <a:pt x="179236" y="6390"/>
                </a:lnTo>
                <a:lnTo>
                  <a:pt x="14293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33545" y="773169"/>
            <a:ext cx="243204" cy="320040"/>
          </a:xfrm>
          <a:custGeom>
            <a:avLst/>
            <a:gdLst/>
            <a:ahLst/>
            <a:cxnLst/>
            <a:rect l="l" t="t" r="r" b="b"/>
            <a:pathLst>
              <a:path w="243204" h="320040">
                <a:moveTo>
                  <a:pt x="74002" y="6921"/>
                </a:moveTo>
                <a:lnTo>
                  <a:pt x="0" y="6921"/>
                </a:lnTo>
                <a:lnTo>
                  <a:pt x="0" y="319608"/>
                </a:lnTo>
                <a:lnTo>
                  <a:pt x="74002" y="319608"/>
                </a:lnTo>
                <a:lnTo>
                  <a:pt x="74002" y="195592"/>
                </a:lnTo>
                <a:lnTo>
                  <a:pt x="205946" y="195592"/>
                </a:lnTo>
                <a:lnTo>
                  <a:pt x="214091" y="189695"/>
                </a:lnTo>
                <a:lnTo>
                  <a:pt x="233286" y="158178"/>
                </a:lnTo>
                <a:lnTo>
                  <a:pt x="119138" y="158178"/>
                </a:lnTo>
                <a:lnTo>
                  <a:pt x="99012" y="154588"/>
                </a:lnTo>
                <a:lnTo>
                  <a:pt x="84069" y="144708"/>
                </a:lnTo>
                <a:lnTo>
                  <a:pt x="74767" y="129873"/>
                </a:lnTo>
                <a:lnTo>
                  <a:pt x="71564" y="111417"/>
                </a:lnTo>
                <a:lnTo>
                  <a:pt x="74767" y="93240"/>
                </a:lnTo>
                <a:lnTo>
                  <a:pt x="84069" y="78227"/>
                </a:lnTo>
                <a:lnTo>
                  <a:pt x="99012" y="68017"/>
                </a:lnTo>
                <a:lnTo>
                  <a:pt x="119138" y="64249"/>
                </a:lnTo>
                <a:lnTo>
                  <a:pt x="232497" y="64249"/>
                </a:lnTo>
                <a:lnTo>
                  <a:pt x="213837" y="33494"/>
                </a:lnTo>
                <a:lnTo>
                  <a:pt x="209747" y="30492"/>
                </a:lnTo>
                <a:lnTo>
                  <a:pt x="74002" y="30492"/>
                </a:lnTo>
                <a:lnTo>
                  <a:pt x="74002" y="6921"/>
                </a:lnTo>
                <a:close/>
              </a:path>
              <a:path w="243204" h="320040">
                <a:moveTo>
                  <a:pt x="205946" y="195592"/>
                </a:moveTo>
                <a:lnTo>
                  <a:pt x="74002" y="195592"/>
                </a:lnTo>
                <a:lnTo>
                  <a:pt x="87423" y="207500"/>
                </a:lnTo>
                <a:lnTo>
                  <a:pt x="103282" y="215868"/>
                </a:lnTo>
                <a:lnTo>
                  <a:pt x="120665" y="220806"/>
                </a:lnTo>
                <a:lnTo>
                  <a:pt x="138658" y="222427"/>
                </a:lnTo>
                <a:lnTo>
                  <a:pt x="181064" y="213609"/>
                </a:lnTo>
                <a:lnTo>
                  <a:pt x="205946" y="195592"/>
                </a:lnTo>
                <a:close/>
              </a:path>
              <a:path w="243204" h="320040">
                <a:moveTo>
                  <a:pt x="232497" y="64249"/>
                </a:moveTo>
                <a:lnTo>
                  <a:pt x="119138" y="64249"/>
                </a:lnTo>
                <a:lnTo>
                  <a:pt x="139264" y="68017"/>
                </a:lnTo>
                <a:lnTo>
                  <a:pt x="154208" y="78227"/>
                </a:lnTo>
                <a:lnTo>
                  <a:pt x="163510" y="93240"/>
                </a:lnTo>
                <a:lnTo>
                  <a:pt x="166712" y="111417"/>
                </a:lnTo>
                <a:lnTo>
                  <a:pt x="163510" y="129873"/>
                </a:lnTo>
                <a:lnTo>
                  <a:pt x="154208" y="144708"/>
                </a:lnTo>
                <a:lnTo>
                  <a:pt x="139264" y="154588"/>
                </a:lnTo>
                <a:lnTo>
                  <a:pt x="119138" y="158178"/>
                </a:lnTo>
                <a:lnTo>
                  <a:pt x="233286" y="158178"/>
                </a:lnTo>
                <a:lnTo>
                  <a:pt x="235529" y="154496"/>
                </a:lnTo>
                <a:lnTo>
                  <a:pt x="243166" y="111823"/>
                </a:lnTo>
                <a:lnTo>
                  <a:pt x="235459" y="69131"/>
                </a:lnTo>
                <a:lnTo>
                  <a:pt x="232497" y="64249"/>
                </a:lnTo>
                <a:close/>
              </a:path>
              <a:path w="243204" h="320040">
                <a:moveTo>
                  <a:pt x="137845" y="0"/>
                </a:moveTo>
                <a:lnTo>
                  <a:pt x="119592" y="1849"/>
                </a:lnTo>
                <a:lnTo>
                  <a:pt x="102215" y="7473"/>
                </a:lnTo>
                <a:lnTo>
                  <a:pt x="86896" y="16984"/>
                </a:lnTo>
                <a:lnTo>
                  <a:pt x="74815" y="30492"/>
                </a:lnTo>
                <a:lnTo>
                  <a:pt x="209747" y="30492"/>
                </a:lnTo>
                <a:lnTo>
                  <a:pt x="180550" y="9066"/>
                </a:lnTo>
                <a:lnTo>
                  <a:pt x="1378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887345" y="773165"/>
            <a:ext cx="486887" cy="2224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389803" y="651179"/>
            <a:ext cx="259079" cy="337820"/>
          </a:xfrm>
          <a:custGeom>
            <a:avLst/>
            <a:gdLst/>
            <a:ahLst/>
            <a:cxnLst/>
            <a:rect l="l" t="t" r="r" b="b"/>
            <a:pathLst>
              <a:path w="259079" h="337819">
                <a:moveTo>
                  <a:pt x="74002" y="0"/>
                </a:moveTo>
                <a:lnTo>
                  <a:pt x="0" y="0"/>
                </a:lnTo>
                <a:lnTo>
                  <a:pt x="0" y="337502"/>
                </a:lnTo>
                <a:lnTo>
                  <a:pt x="74002" y="337502"/>
                </a:lnTo>
                <a:lnTo>
                  <a:pt x="74002" y="252514"/>
                </a:lnTo>
                <a:lnTo>
                  <a:pt x="174548" y="252514"/>
                </a:lnTo>
                <a:lnTo>
                  <a:pt x="147599" y="225272"/>
                </a:lnTo>
                <a:lnTo>
                  <a:pt x="170531" y="204127"/>
                </a:lnTo>
                <a:lnTo>
                  <a:pt x="74002" y="204127"/>
                </a:lnTo>
                <a:lnTo>
                  <a:pt x="74002" y="0"/>
                </a:lnTo>
                <a:close/>
              </a:path>
              <a:path w="259079" h="337819">
                <a:moveTo>
                  <a:pt x="174548" y="252514"/>
                </a:moveTo>
                <a:lnTo>
                  <a:pt x="74002" y="252514"/>
                </a:lnTo>
                <a:lnTo>
                  <a:pt x="154927" y="337502"/>
                </a:lnTo>
                <a:lnTo>
                  <a:pt x="258622" y="337502"/>
                </a:lnTo>
                <a:lnTo>
                  <a:pt x="174548" y="252514"/>
                </a:lnTo>
                <a:close/>
              </a:path>
              <a:path w="259079" h="337819">
                <a:moveTo>
                  <a:pt x="252107" y="128904"/>
                </a:moveTo>
                <a:lnTo>
                  <a:pt x="150863" y="128904"/>
                </a:lnTo>
                <a:lnTo>
                  <a:pt x="74002" y="204127"/>
                </a:lnTo>
                <a:lnTo>
                  <a:pt x="170531" y="204127"/>
                </a:lnTo>
                <a:lnTo>
                  <a:pt x="252107" y="1289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427299" y="2116789"/>
            <a:ext cx="59944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" dirty="0"/>
              <a:t>1. Exekverande </a:t>
            </a:r>
            <a:r>
              <a:rPr spc="-35" dirty="0"/>
              <a:t>fokuserade, </a:t>
            </a:r>
            <a:r>
              <a:rPr spc="-45" dirty="0"/>
              <a:t>execution </a:t>
            </a:r>
            <a:r>
              <a:rPr spc="-25" dirty="0"/>
              <a:t>is</a:t>
            </a:r>
            <a:r>
              <a:rPr spc="190" dirty="0"/>
              <a:t> </a:t>
            </a:r>
            <a:r>
              <a:rPr spc="-40" dirty="0"/>
              <a:t>everything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427298" y="2411429"/>
            <a:ext cx="7553325" cy="33648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525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Personer lägger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all sin </a:t>
            </a:r>
            <a:r>
              <a:rPr sz="1600" spc="-5" dirty="0">
                <a:solidFill>
                  <a:srgbClr val="DCDDDE"/>
                </a:solidFill>
                <a:latin typeface="CircularStd-Book"/>
                <a:cs typeface="CircularStd-Book"/>
              </a:rPr>
              <a:t>kraft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på </a:t>
            </a:r>
            <a:r>
              <a:rPr sz="1600" spc="-5" dirty="0">
                <a:solidFill>
                  <a:srgbClr val="DCDDDE"/>
                </a:solidFill>
                <a:latin typeface="CircularStd-Book"/>
                <a:cs typeface="CircularStd-Book"/>
              </a:rPr>
              <a:t>att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effektivt och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målinriktat lyckas </a:t>
            </a:r>
            <a:r>
              <a:rPr sz="1600" spc="-5" dirty="0">
                <a:solidFill>
                  <a:srgbClr val="DCDDDE"/>
                </a:solidFill>
                <a:latin typeface="CircularStd-Book"/>
                <a:cs typeface="CircularStd-Book"/>
              </a:rPr>
              <a:t>med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det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som man  företar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sig. Tillsammans </a:t>
            </a:r>
            <a:r>
              <a:rPr sz="1600" spc="-5" dirty="0">
                <a:solidFill>
                  <a:srgbClr val="DCDDDE"/>
                </a:solidFill>
                <a:latin typeface="CircularStd-Book"/>
                <a:cs typeface="CircularStd-Book"/>
              </a:rPr>
              <a:t>med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andra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och </a:t>
            </a:r>
            <a:r>
              <a:rPr sz="1600" spc="-5" dirty="0">
                <a:solidFill>
                  <a:srgbClr val="DCDDDE"/>
                </a:solidFill>
                <a:latin typeface="CircularStd-Book"/>
                <a:cs typeface="CircularStd-Book"/>
              </a:rPr>
              <a:t>med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en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förmåga </a:t>
            </a:r>
            <a:r>
              <a:rPr sz="1600" spc="-5" dirty="0">
                <a:solidFill>
                  <a:srgbClr val="DCDDDE"/>
                </a:solidFill>
                <a:latin typeface="CircularStd-Book"/>
                <a:cs typeface="CircularStd-Book"/>
              </a:rPr>
              <a:t>att med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hög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hastighet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och  </a:t>
            </a:r>
            <a:r>
              <a:rPr sz="1600" spc="-5" dirty="0">
                <a:solidFill>
                  <a:srgbClr val="DCDDDE"/>
                </a:solidFill>
                <a:latin typeface="CircularStd-Book"/>
                <a:cs typeface="CircularStd-Book"/>
              </a:rPr>
              <a:t>stort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engagemang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förändra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på </a:t>
            </a:r>
            <a:r>
              <a:rPr sz="1600" spc="-5" dirty="0">
                <a:solidFill>
                  <a:srgbClr val="DCDDDE"/>
                </a:solidFill>
                <a:latin typeface="CircularStd-Book"/>
                <a:cs typeface="CircularStd-Book"/>
              </a:rPr>
              <a:t>ett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lösningsorienterat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sätt </a:t>
            </a:r>
            <a:r>
              <a:rPr sz="1600" spc="-35" dirty="0">
                <a:solidFill>
                  <a:srgbClr val="DCDDDE"/>
                </a:solidFill>
                <a:latin typeface="CircularStd-Book"/>
                <a:cs typeface="CircularStd-Book"/>
              </a:rPr>
              <a:t>situationer,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projekt,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affä- 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rer och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satsningar </a:t>
            </a:r>
            <a:r>
              <a:rPr sz="1600" spc="-25" dirty="0">
                <a:solidFill>
                  <a:srgbClr val="DCDDDE"/>
                </a:solidFill>
                <a:latin typeface="CircularStd-Book"/>
                <a:cs typeface="CircularStd-Book"/>
              </a:rPr>
              <a:t>till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något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bra och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fruktsamt. </a:t>
            </a:r>
            <a:r>
              <a:rPr sz="1600" dirty="0">
                <a:solidFill>
                  <a:srgbClr val="DCDDDE"/>
                </a:solidFill>
                <a:latin typeface="CircularStd-Book"/>
                <a:cs typeface="CircularStd-Book"/>
              </a:rPr>
              <a:t>GÖRA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vs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prata,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tänka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och</a:t>
            </a:r>
            <a:r>
              <a:rPr sz="1600" spc="175" dirty="0">
                <a:solidFill>
                  <a:srgbClr val="DCDDDE"/>
                </a:solidFill>
                <a:latin typeface="CircularStd-Book"/>
                <a:cs typeface="CircularStd-Book"/>
              </a:rPr>
              <a:t>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planera.</a:t>
            </a:r>
            <a:endParaRPr sz="1600">
              <a:latin typeface="CircularStd-Book"/>
              <a:cs typeface="CircularStd-Book"/>
            </a:endParaRPr>
          </a:p>
          <a:p>
            <a:pPr marL="12700">
              <a:lnSpc>
                <a:spcPct val="100000"/>
              </a:lnSpc>
            </a:pPr>
            <a:r>
              <a:rPr sz="1600" spc="-25" dirty="0">
                <a:solidFill>
                  <a:srgbClr val="DCDDDE"/>
                </a:solidFill>
                <a:latin typeface="CircularStd-Book"/>
                <a:cs typeface="CircularStd-Book"/>
              </a:rPr>
              <a:t>Människor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som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är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ihärdiga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och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målmedvetna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får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vår</a:t>
            </a:r>
            <a:r>
              <a:rPr sz="1600" spc="120" dirty="0">
                <a:solidFill>
                  <a:srgbClr val="DCDDDE"/>
                </a:solidFill>
                <a:latin typeface="CircularStd-Book"/>
                <a:cs typeface="CircularStd-Book"/>
              </a:rPr>
              <a:t>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uppmärksamhet.</a:t>
            </a:r>
            <a:endParaRPr sz="1600">
              <a:latin typeface="CircularStd-Book"/>
              <a:cs typeface="CircularStd-Book"/>
            </a:endParaRPr>
          </a:p>
          <a:p>
            <a:pPr marL="12700">
              <a:lnSpc>
                <a:spcPts val="2360"/>
              </a:lnSpc>
              <a:spcBef>
                <a:spcPts val="930"/>
              </a:spcBef>
            </a:pPr>
            <a:r>
              <a:rPr sz="2000" b="1" spc="-10" dirty="0">
                <a:solidFill>
                  <a:srgbClr val="DCDDDE"/>
                </a:solidFill>
                <a:latin typeface="Circular Std"/>
                <a:cs typeface="Circular Std"/>
              </a:rPr>
              <a:t>2. </a:t>
            </a:r>
            <a:r>
              <a:rPr sz="2000" b="1" spc="-40" dirty="0">
                <a:solidFill>
                  <a:srgbClr val="DCDDDE"/>
                </a:solidFill>
                <a:latin typeface="Circular Std"/>
                <a:cs typeface="Circular Std"/>
              </a:rPr>
              <a:t>Förmåga </a:t>
            </a:r>
            <a:r>
              <a:rPr sz="2000" b="1" spc="-25" dirty="0">
                <a:solidFill>
                  <a:srgbClr val="DCDDDE"/>
                </a:solidFill>
                <a:latin typeface="Circular Std"/>
                <a:cs typeface="Circular Std"/>
              </a:rPr>
              <a:t>att </a:t>
            </a:r>
            <a:r>
              <a:rPr sz="2000" b="1" spc="-50" dirty="0">
                <a:solidFill>
                  <a:srgbClr val="DCDDDE"/>
                </a:solidFill>
                <a:latin typeface="Circular Std"/>
                <a:cs typeface="Circular Std"/>
              </a:rPr>
              <a:t>bygga </a:t>
            </a:r>
            <a:r>
              <a:rPr sz="2000" b="1" spc="-40" dirty="0">
                <a:solidFill>
                  <a:srgbClr val="DCDDDE"/>
                </a:solidFill>
                <a:latin typeface="Circular Std"/>
                <a:cs typeface="Circular Std"/>
              </a:rPr>
              <a:t>nätverk/team, </a:t>
            </a:r>
            <a:r>
              <a:rPr sz="2000" b="1" spc="-25" dirty="0">
                <a:solidFill>
                  <a:srgbClr val="DCDDDE"/>
                </a:solidFill>
                <a:latin typeface="Circular Std"/>
                <a:cs typeface="Circular Std"/>
              </a:rPr>
              <a:t>pass </a:t>
            </a:r>
            <a:r>
              <a:rPr sz="2000" b="1" spc="-35" dirty="0">
                <a:solidFill>
                  <a:srgbClr val="DCDDDE"/>
                </a:solidFill>
                <a:latin typeface="Circular Std"/>
                <a:cs typeface="Circular Std"/>
              </a:rPr>
              <a:t>it</a:t>
            </a:r>
            <a:r>
              <a:rPr sz="2000" b="1" spc="185" dirty="0">
                <a:solidFill>
                  <a:srgbClr val="DCDDDE"/>
                </a:solidFill>
                <a:latin typeface="Circular Std"/>
                <a:cs typeface="Circular Std"/>
              </a:rPr>
              <a:t> </a:t>
            </a:r>
            <a:r>
              <a:rPr sz="2000" b="1" spc="-25" dirty="0">
                <a:solidFill>
                  <a:srgbClr val="DCDDDE"/>
                </a:solidFill>
                <a:latin typeface="Circular Std"/>
                <a:cs typeface="Circular Std"/>
              </a:rPr>
              <a:t>on</a:t>
            </a:r>
            <a:endParaRPr sz="2000">
              <a:latin typeface="Circular Std"/>
              <a:cs typeface="Circular Std"/>
            </a:endParaRPr>
          </a:p>
          <a:p>
            <a:pPr marL="12700" marR="5080">
              <a:lnSpc>
                <a:spcPts val="1920"/>
              </a:lnSpc>
              <a:spcBef>
                <a:spcPts val="25"/>
              </a:spcBef>
            </a:pPr>
            <a:r>
              <a:rPr sz="1600" spc="-5" dirty="0">
                <a:solidFill>
                  <a:srgbClr val="DCDDDE"/>
                </a:solidFill>
                <a:latin typeface="CircularStd-Book"/>
                <a:cs typeface="CircularStd-Book"/>
              </a:rPr>
              <a:t>Med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den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framgångsskapande </a:t>
            </a:r>
            <a:r>
              <a:rPr sz="1600" spc="-25" dirty="0">
                <a:solidFill>
                  <a:srgbClr val="DCDDDE"/>
                </a:solidFill>
                <a:latin typeface="CircularStd-Book"/>
                <a:cs typeface="CircularStd-Book"/>
              </a:rPr>
              <a:t>Paying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it forward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kulturen </a:t>
            </a:r>
            <a:r>
              <a:rPr sz="1600" dirty="0">
                <a:solidFill>
                  <a:srgbClr val="DCDDDE"/>
                </a:solidFill>
                <a:latin typeface="CircularStd-Book"/>
                <a:cs typeface="CircularStd-Book"/>
              </a:rPr>
              <a:t>i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baktanke, säkerställa </a:t>
            </a:r>
            <a:r>
              <a:rPr sz="1600" spc="-5" dirty="0">
                <a:solidFill>
                  <a:srgbClr val="DCDDDE"/>
                </a:solidFill>
                <a:latin typeface="CircularStd-Book"/>
                <a:cs typeface="CircularStd-Book"/>
              </a:rPr>
              <a:t>att 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vi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stimulerar byggen av konstruktiva team,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projekt och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samarbeten.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Att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främja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en  </a:t>
            </a:r>
            <a:r>
              <a:rPr sz="1600" spc="-25" dirty="0">
                <a:solidFill>
                  <a:srgbClr val="DCDDDE"/>
                </a:solidFill>
                <a:latin typeface="CircularStd-Book"/>
                <a:cs typeface="CircularStd-Book"/>
              </a:rPr>
              <a:t>kultur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där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vi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delar </a:t>
            </a:r>
            <a:r>
              <a:rPr sz="1600" spc="-5" dirty="0">
                <a:solidFill>
                  <a:srgbClr val="DCDDDE"/>
                </a:solidFill>
                <a:latin typeface="CircularStd-Book"/>
                <a:cs typeface="CircularStd-Book"/>
              </a:rPr>
              <a:t>med oss </a:t>
            </a:r>
            <a:r>
              <a:rPr sz="1600" spc="-25" dirty="0">
                <a:solidFill>
                  <a:srgbClr val="DCDDDE"/>
                </a:solidFill>
                <a:latin typeface="CircularStd-Book"/>
                <a:cs typeface="CircularStd-Book"/>
              </a:rPr>
              <a:t>till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andra,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utan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tankar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om </a:t>
            </a:r>
            <a:r>
              <a:rPr sz="1600" spc="-5" dirty="0">
                <a:solidFill>
                  <a:srgbClr val="DCDDDE"/>
                </a:solidFill>
                <a:latin typeface="CircularStd-Book"/>
                <a:cs typeface="CircularStd-Book"/>
              </a:rPr>
              <a:t>att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få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något </a:t>
            </a:r>
            <a:r>
              <a:rPr sz="1600" spc="-25" dirty="0">
                <a:solidFill>
                  <a:srgbClr val="DCDDDE"/>
                </a:solidFill>
                <a:latin typeface="CircularStd-Book"/>
                <a:cs typeface="CircularStd-Book"/>
              </a:rPr>
              <a:t>tillbaka,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förändrar  förutsättningarna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för </a:t>
            </a:r>
            <a:r>
              <a:rPr sz="1600" spc="-25" dirty="0">
                <a:solidFill>
                  <a:srgbClr val="DCDDDE"/>
                </a:solidFill>
                <a:latin typeface="CircularStd-Book"/>
                <a:cs typeface="CircularStd-Book"/>
              </a:rPr>
              <a:t>tidiga,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risktyngda projekt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exponentiellt. Hur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vi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agerar </a:t>
            </a:r>
            <a:r>
              <a:rPr sz="1600" dirty="0">
                <a:solidFill>
                  <a:srgbClr val="DCDDDE"/>
                </a:solidFill>
                <a:latin typeface="CircularStd-Book"/>
                <a:cs typeface="CircularStd-Book"/>
              </a:rPr>
              <a:t>i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relation  </a:t>
            </a:r>
            <a:r>
              <a:rPr sz="1600" spc="-25" dirty="0">
                <a:solidFill>
                  <a:srgbClr val="DCDDDE"/>
                </a:solidFill>
                <a:latin typeface="CircularStd-Book"/>
                <a:cs typeface="CircularStd-Book"/>
              </a:rPr>
              <a:t>till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varandra,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generöst, </a:t>
            </a:r>
            <a:r>
              <a:rPr sz="1600" spc="-25" dirty="0">
                <a:solidFill>
                  <a:srgbClr val="DCDDDE"/>
                </a:solidFill>
                <a:latin typeface="CircularStd-Book"/>
                <a:cs typeface="CircularStd-Book"/>
              </a:rPr>
              <a:t>inbjudande,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konstruktivt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och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värdeskapande blir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en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katalysa-  tor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för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verksamheter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som annars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endast ser </a:t>
            </a:r>
            <a:r>
              <a:rPr sz="1600" spc="-25" dirty="0">
                <a:solidFill>
                  <a:srgbClr val="DCDDDE"/>
                </a:solidFill>
                <a:latin typeface="CircularStd-Book"/>
                <a:cs typeface="CircularStd-Book"/>
              </a:rPr>
              <a:t>potentiella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ut,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men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aldrig </a:t>
            </a:r>
            <a:r>
              <a:rPr sz="1600" spc="-30" dirty="0">
                <a:solidFill>
                  <a:srgbClr val="DCDDDE"/>
                </a:solidFill>
                <a:latin typeface="CircularStd-Book"/>
                <a:cs typeface="CircularStd-Book"/>
              </a:rPr>
              <a:t>flyger.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En  </a:t>
            </a:r>
            <a:r>
              <a:rPr sz="1600" spc="-25" dirty="0">
                <a:solidFill>
                  <a:srgbClr val="DCDDDE"/>
                </a:solidFill>
                <a:latin typeface="CircularStd-Book"/>
                <a:cs typeface="CircularStd-Book"/>
              </a:rPr>
              <a:t>kultur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baserat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på </a:t>
            </a:r>
            <a:r>
              <a:rPr sz="1600" spc="-25" dirty="0">
                <a:solidFill>
                  <a:srgbClr val="DCDDDE"/>
                </a:solidFill>
                <a:latin typeface="CircularStd-Book"/>
                <a:cs typeface="CircularStd-Book"/>
              </a:rPr>
              <a:t>tillit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och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viljan </a:t>
            </a:r>
            <a:r>
              <a:rPr sz="1600" spc="-5" dirty="0">
                <a:solidFill>
                  <a:srgbClr val="DCDDDE"/>
                </a:solidFill>
                <a:latin typeface="CircularStd-Book"/>
                <a:cs typeface="CircularStd-Book"/>
              </a:rPr>
              <a:t>att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dela </a:t>
            </a:r>
            <a:r>
              <a:rPr sz="1600" spc="-5" dirty="0">
                <a:solidFill>
                  <a:srgbClr val="DCDDDE"/>
                </a:solidFill>
                <a:latin typeface="CircularStd-Book"/>
                <a:cs typeface="CircularStd-Book"/>
              </a:rPr>
              <a:t>med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sig </a:t>
            </a:r>
            <a:r>
              <a:rPr sz="1600" spc="-10" dirty="0">
                <a:solidFill>
                  <a:srgbClr val="DCDDDE"/>
                </a:solidFill>
                <a:latin typeface="CircularStd-Book"/>
                <a:cs typeface="CircularStd-Book"/>
              </a:rPr>
              <a:t>och </a:t>
            </a:r>
            <a:r>
              <a:rPr sz="1600" spc="-15" dirty="0">
                <a:solidFill>
                  <a:srgbClr val="DCDDDE"/>
                </a:solidFill>
                <a:latin typeface="CircularStd-Book"/>
                <a:cs typeface="CircularStd-Book"/>
              </a:rPr>
              <a:t>arbeta</a:t>
            </a:r>
            <a:r>
              <a:rPr sz="1600" spc="170" dirty="0">
                <a:solidFill>
                  <a:srgbClr val="DCDDDE"/>
                </a:solidFill>
                <a:latin typeface="CircularStd-Book"/>
                <a:cs typeface="CircularStd-Book"/>
              </a:rPr>
              <a:t> </a:t>
            </a:r>
            <a:r>
              <a:rPr sz="1600" spc="-20" dirty="0">
                <a:solidFill>
                  <a:srgbClr val="DCDDDE"/>
                </a:solidFill>
                <a:latin typeface="CircularStd-Book"/>
                <a:cs typeface="CircularStd-Book"/>
              </a:rPr>
              <a:t>tillsammans.</a:t>
            </a:r>
            <a:endParaRPr sz="1600">
              <a:latin typeface="CircularStd-Book"/>
              <a:cs typeface="CircularStd-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428440" y="996639"/>
            <a:ext cx="59696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165" dirty="0">
                <a:solidFill>
                  <a:srgbClr val="DCDDDE"/>
                </a:solidFill>
                <a:latin typeface="CircularStd-BlackItalic"/>
                <a:cs typeface="CircularStd-BlackItalic"/>
              </a:rPr>
              <a:t>PERSONALENS </a:t>
            </a:r>
            <a:r>
              <a:rPr sz="1800" b="1" dirty="0">
                <a:solidFill>
                  <a:srgbClr val="DCDDDE"/>
                </a:solidFill>
                <a:latin typeface="CircularStd-BlackItalic"/>
                <a:cs typeface="CircularStd-BlackItalic"/>
              </a:rPr>
              <a:t>5 </a:t>
            </a:r>
            <a:r>
              <a:rPr sz="1800" b="1" spc="165" dirty="0">
                <a:solidFill>
                  <a:srgbClr val="DCDDDE"/>
                </a:solidFill>
                <a:latin typeface="CircularStd-BlackItalic"/>
                <a:cs typeface="CircularStd-BlackItalic"/>
              </a:rPr>
              <a:t>BETEENDEN </a:t>
            </a:r>
            <a:r>
              <a:rPr sz="1800" b="1" spc="120" dirty="0">
                <a:solidFill>
                  <a:srgbClr val="DCDDDE"/>
                </a:solidFill>
                <a:latin typeface="CircularStd-BlackItalic"/>
                <a:cs typeface="CircularStd-BlackItalic"/>
              </a:rPr>
              <a:t>FÖR</a:t>
            </a:r>
            <a:r>
              <a:rPr sz="1800" b="1" dirty="0">
                <a:solidFill>
                  <a:srgbClr val="DCDDDE"/>
                </a:solidFill>
                <a:latin typeface="CircularStd-BlackItalic"/>
                <a:cs typeface="CircularStd-BlackItalic"/>
              </a:rPr>
              <a:t> </a:t>
            </a:r>
            <a:r>
              <a:rPr sz="1800" b="1" spc="170" dirty="0">
                <a:solidFill>
                  <a:srgbClr val="DCDDDE"/>
                </a:solidFill>
                <a:latin typeface="CircularStd-BlackItalic"/>
                <a:cs typeface="CircularStd-BlackItalic"/>
              </a:rPr>
              <a:t>FRAMGÅNG</a:t>
            </a:r>
            <a:r>
              <a:rPr sz="1800" b="1" spc="-285" dirty="0">
                <a:solidFill>
                  <a:srgbClr val="DCDDDE"/>
                </a:solidFill>
                <a:latin typeface="CircularStd-BlackItalic"/>
                <a:cs typeface="CircularStd-BlackItalic"/>
              </a:rPr>
              <a:t> </a:t>
            </a:r>
            <a:endParaRPr sz="1800" dirty="0">
              <a:latin typeface="CircularStd-BlackItalic"/>
              <a:cs typeface="CircularStd-BlackItal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0" y="7559992"/>
                </a:moveTo>
                <a:lnTo>
                  <a:pt x="10692003" y="7559992"/>
                </a:lnTo>
                <a:lnTo>
                  <a:pt x="10692003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5A2A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3. Se</a:t>
            </a:r>
            <a:r>
              <a:rPr spc="-50" dirty="0"/>
              <a:t> </a:t>
            </a:r>
            <a:r>
              <a:rPr spc="-40" dirty="0"/>
              <a:t>möjligheter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Förmågan </a:t>
            </a:r>
            <a:r>
              <a:rPr spc="-5" dirty="0"/>
              <a:t>att </a:t>
            </a:r>
            <a:r>
              <a:rPr spc="-10" dirty="0"/>
              <a:t>se en </a:t>
            </a:r>
            <a:r>
              <a:rPr spc="-20" dirty="0"/>
              <a:t>möjlighet </a:t>
            </a:r>
            <a:r>
              <a:rPr spc="-15" dirty="0"/>
              <a:t>för </a:t>
            </a:r>
            <a:r>
              <a:rPr spc="-35" dirty="0"/>
              <a:t>affärer, </a:t>
            </a:r>
            <a:r>
              <a:rPr spc="-15" dirty="0"/>
              <a:t>samarbeten </a:t>
            </a:r>
            <a:r>
              <a:rPr spc="-10" dirty="0"/>
              <a:t>och </a:t>
            </a:r>
            <a:r>
              <a:rPr spc="-20" dirty="0"/>
              <a:t>utveckling av </a:t>
            </a:r>
            <a:r>
              <a:rPr spc="-10" dirty="0"/>
              <a:t>det  </a:t>
            </a:r>
            <a:r>
              <a:rPr spc="-20" dirty="0"/>
              <a:t>Jämtländska näringslivet. Möjligheter </a:t>
            </a:r>
            <a:r>
              <a:rPr dirty="0"/>
              <a:t>i </a:t>
            </a:r>
            <a:r>
              <a:rPr spc="-25" dirty="0"/>
              <a:t>personer, </a:t>
            </a:r>
            <a:r>
              <a:rPr spc="-15" dirty="0"/>
              <a:t>företag, </a:t>
            </a:r>
            <a:r>
              <a:rPr spc="-30" dirty="0"/>
              <a:t>teknologier,  </a:t>
            </a:r>
            <a:r>
              <a:rPr spc="-20" dirty="0"/>
              <a:t>erbjudanden, </a:t>
            </a:r>
            <a:r>
              <a:rPr spc="-30" dirty="0"/>
              <a:t>utlysningar. </a:t>
            </a:r>
            <a:r>
              <a:rPr spc="-25" dirty="0"/>
              <a:t>Människor </a:t>
            </a:r>
            <a:r>
              <a:rPr spc="-15" dirty="0"/>
              <a:t>som </a:t>
            </a:r>
            <a:r>
              <a:rPr spc="-20" dirty="0"/>
              <a:t>drivs av </a:t>
            </a:r>
            <a:r>
              <a:rPr spc="-10" dirty="0"/>
              <a:t>Nyfikenhet och </a:t>
            </a:r>
            <a:r>
              <a:rPr spc="-25" dirty="0"/>
              <a:t>inte</a:t>
            </a:r>
            <a:r>
              <a:rPr spc="195" dirty="0"/>
              <a:t> </a:t>
            </a:r>
            <a:r>
              <a:rPr spc="-25" dirty="0"/>
              <a:t>skepticism.</a:t>
            </a:r>
          </a:p>
          <a:p>
            <a:pPr marL="307340" indent="-295275">
              <a:lnSpc>
                <a:spcPts val="2360"/>
              </a:lnSpc>
              <a:spcBef>
                <a:spcPts val="930"/>
              </a:spcBef>
              <a:buAutoNum type="arabicPeriod" startAt="4"/>
              <a:tabLst>
                <a:tab pos="307975" algn="l"/>
              </a:tabLst>
            </a:pPr>
            <a:r>
              <a:rPr sz="2000" b="1" spc="-50" dirty="0">
                <a:latin typeface="Circular Std"/>
                <a:cs typeface="Circular Std"/>
              </a:rPr>
              <a:t>Tänka </a:t>
            </a:r>
            <a:r>
              <a:rPr sz="2000" b="1" spc="-40" dirty="0">
                <a:latin typeface="Circular Std"/>
                <a:cs typeface="Circular Std"/>
              </a:rPr>
              <a:t>stort/globalt, </a:t>
            </a:r>
            <a:r>
              <a:rPr sz="2000" b="1" spc="-50" dirty="0">
                <a:latin typeface="Circular Std"/>
                <a:cs typeface="Circular Std"/>
              </a:rPr>
              <a:t>drivas </a:t>
            </a:r>
            <a:r>
              <a:rPr sz="2000" b="1" spc="-60" dirty="0">
                <a:latin typeface="Circular Std"/>
                <a:cs typeface="Circular Std"/>
              </a:rPr>
              <a:t>av </a:t>
            </a:r>
            <a:r>
              <a:rPr sz="2000" b="1" spc="-30" dirty="0">
                <a:latin typeface="Circular Std"/>
                <a:cs typeface="Circular Std"/>
              </a:rPr>
              <a:t>något</a:t>
            </a:r>
            <a:r>
              <a:rPr sz="2000" b="1" spc="200" dirty="0">
                <a:latin typeface="Circular Std"/>
                <a:cs typeface="Circular Std"/>
              </a:rPr>
              <a:t> </a:t>
            </a:r>
            <a:r>
              <a:rPr sz="2000" b="1" spc="-35" dirty="0">
                <a:latin typeface="Circular Std"/>
                <a:cs typeface="Circular Std"/>
              </a:rPr>
              <a:t>större</a:t>
            </a:r>
            <a:endParaRPr sz="2000">
              <a:latin typeface="Circular Std"/>
              <a:cs typeface="Circular Std"/>
            </a:endParaRPr>
          </a:p>
          <a:p>
            <a:pPr marL="12700" marR="248285">
              <a:lnSpc>
                <a:spcPts val="1920"/>
              </a:lnSpc>
              <a:spcBef>
                <a:spcPts val="25"/>
              </a:spcBef>
            </a:pPr>
            <a:r>
              <a:rPr spc="-20" dirty="0"/>
              <a:t>Peak </a:t>
            </a:r>
            <a:r>
              <a:rPr spc="-15" dirty="0"/>
              <a:t>stöttar </a:t>
            </a:r>
            <a:r>
              <a:rPr spc="-10" dirty="0"/>
              <a:t>personer </a:t>
            </a:r>
            <a:r>
              <a:rPr spc="-5" dirty="0"/>
              <a:t>med </a:t>
            </a:r>
            <a:r>
              <a:rPr spc="-15" dirty="0"/>
              <a:t>projekt, </a:t>
            </a:r>
            <a:r>
              <a:rPr spc="-20" dirty="0"/>
              <a:t>affärsidéer </a:t>
            </a:r>
            <a:r>
              <a:rPr spc="-10" dirty="0"/>
              <a:t>och </a:t>
            </a:r>
            <a:r>
              <a:rPr spc="-25" dirty="0"/>
              <a:t>initiativ </a:t>
            </a:r>
            <a:r>
              <a:rPr spc="-15" dirty="0"/>
              <a:t>som har </a:t>
            </a:r>
            <a:r>
              <a:rPr spc="-10" dirty="0"/>
              <a:t>en </a:t>
            </a:r>
            <a:r>
              <a:rPr spc="-15" dirty="0"/>
              <a:t>stor  </a:t>
            </a:r>
            <a:r>
              <a:rPr spc="-20" dirty="0"/>
              <a:t>potentiell </a:t>
            </a:r>
            <a:r>
              <a:rPr spc="-25" dirty="0"/>
              <a:t>påverkan </a:t>
            </a:r>
            <a:r>
              <a:rPr spc="-10" dirty="0"/>
              <a:t>på </a:t>
            </a:r>
            <a:r>
              <a:rPr spc="-20" dirty="0"/>
              <a:t>framtiden </a:t>
            </a:r>
            <a:r>
              <a:rPr dirty="0"/>
              <a:t>i </a:t>
            </a:r>
            <a:r>
              <a:rPr spc="-20" dirty="0"/>
              <a:t>Jämtland, </a:t>
            </a:r>
            <a:r>
              <a:rPr spc="-5" dirty="0"/>
              <a:t>med </a:t>
            </a:r>
            <a:r>
              <a:rPr spc="-15" dirty="0"/>
              <a:t>fokus </a:t>
            </a:r>
            <a:r>
              <a:rPr spc="-10" dirty="0"/>
              <a:t>på en </a:t>
            </a:r>
            <a:r>
              <a:rPr spc="-15" dirty="0"/>
              <a:t>stark </a:t>
            </a:r>
            <a:r>
              <a:rPr spc="-20" dirty="0"/>
              <a:t>näringslivs-  utveckling.</a:t>
            </a:r>
          </a:p>
          <a:p>
            <a:pPr marL="295275" indent="-283210">
              <a:lnSpc>
                <a:spcPts val="2360"/>
              </a:lnSpc>
              <a:spcBef>
                <a:spcPts val="865"/>
              </a:spcBef>
              <a:buAutoNum type="arabicPeriod" startAt="5"/>
              <a:tabLst>
                <a:tab pos="295910" algn="l"/>
              </a:tabLst>
            </a:pPr>
            <a:r>
              <a:rPr sz="2000" b="1" spc="-55" dirty="0">
                <a:latin typeface="Circular Std"/>
                <a:cs typeface="Circular Std"/>
              </a:rPr>
              <a:t>Våga</a:t>
            </a:r>
            <a:endParaRPr sz="2000">
              <a:latin typeface="Circular Std"/>
              <a:cs typeface="Circular Std"/>
            </a:endParaRPr>
          </a:p>
          <a:p>
            <a:pPr marL="12700" marR="121285">
              <a:lnSpc>
                <a:spcPts val="1920"/>
              </a:lnSpc>
              <a:spcBef>
                <a:spcPts val="25"/>
              </a:spcBef>
            </a:pPr>
            <a:r>
              <a:rPr spc="-15" dirty="0"/>
              <a:t>Personer </a:t>
            </a:r>
            <a:r>
              <a:rPr spc="-20" dirty="0"/>
              <a:t>vågar misslyckas, vågar </a:t>
            </a:r>
            <a:r>
              <a:rPr spc="-10" dirty="0"/>
              <a:t>ta </a:t>
            </a:r>
            <a:r>
              <a:rPr spc="-20" dirty="0"/>
              <a:t>kontakter </a:t>
            </a:r>
            <a:r>
              <a:rPr spc="-5" dirty="0"/>
              <a:t>med </a:t>
            </a:r>
            <a:r>
              <a:rPr spc="-10" dirty="0"/>
              <a:t>högt </a:t>
            </a:r>
            <a:r>
              <a:rPr spc="-15" dirty="0"/>
              <a:t>renommerade personer  </a:t>
            </a:r>
            <a:r>
              <a:rPr spc="-10" dirty="0"/>
              <a:t>och </a:t>
            </a:r>
            <a:r>
              <a:rPr spc="-30" dirty="0"/>
              <a:t>institutioner, </a:t>
            </a:r>
            <a:r>
              <a:rPr spc="-20" dirty="0"/>
              <a:t>vågar </a:t>
            </a:r>
            <a:r>
              <a:rPr spc="-5" dirty="0"/>
              <a:t>stå </a:t>
            </a:r>
            <a:r>
              <a:rPr spc="-15" dirty="0"/>
              <a:t>ut, </a:t>
            </a:r>
            <a:r>
              <a:rPr spc="-20" dirty="0"/>
              <a:t>vågar </a:t>
            </a:r>
            <a:r>
              <a:rPr spc="-10" dirty="0"/>
              <a:t>ta </a:t>
            </a:r>
            <a:r>
              <a:rPr spc="-15" dirty="0"/>
              <a:t>plats, </a:t>
            </a:r>
            <a:r>
              <a:rPr spc="-20" dirty="0"/>
              <a:t>vågar </a:t>
            </a:r>
            <a:r>
              <a:rPr spc="-10" dirty="0"/>
              <a:t>ta ut </a:t>
            </a:r>
            <a:r>
              <a:rPr spc="-20" dirty="0"/>
              <a:t>svängarna, vågar </a:t>
            </a:r>
            <a:r>
              <a:rPr spc="-15" dirty="0"/>
              <a:t>bli  ifrågasatt, </a:t>
            </a:r>
            <a:r>
              <a:rPr spc="-20" dirty="0"/>
              <a:t>vågar </a:t>
            </a:r>
            <a:r>
              <a:rPr spc="-10" dirty="0"/>
              <a:t>ta </a:t>
            </a:r>
            <a:r>
              <a:rPr spc="-20" dirty="0"/>
              <a:t>omtag </a:t>
            </a:r>
            <a:r>
              <a:rPr spc="-10" dirty="0"/>
              <a:t>och </a:t>
            </a:r>
            <a:r>
              <a:rPr spc="-20" dirty="0"/>
              <a:t>vågar </a:t>
            </a:r>
            <a:r>
              <a:rPr spc="-10" dirty="0"/>
              <a:t>göra </a:t>
            </a:r>
            <a:r>
              <a:rPr spc="-20" dirty="0"/>
              <a:t>fel, vågar </a:t>
            </a:r>
            <a:r>
              <a:rPr spc="-5" dirty="0"/>
              <a:t>stå </a:t>
            </a:r>
            <a:r>
              <a:rPr spc="-15" dirty="0"/>
              <a:t>för </a:t>
            </a:r>
            <a:r>
              <a:rPr spc="-20" dirty="0"/>
              <a:t>sina </a:t>
            </a:r>
            <a:r>
              <a:rPr spc="-25" dirty="0"/>
              <a:t>ståndpunkter,  </a:t>
            </a:r>
            <a:r>
              <a:rPr spc="-20" dirty="0"/>
              <a:t>vågar </a:t>
            </a:r>
            <a:r>
              <a:rPr spc="-10" dirty="0"/>
              <a:t>ta </a:t>
            </a:r>
            <a:r>
              <a:rPr spc="-15" dirty="0"/>
              <a:t>risk </a:t>
            </a:r>
            <a:r>
              <a:rPr spc="-10" dirty="0"/>
              <a:t>och </a:t>
            </a:r>
            <a:r>
              <a:rPr spc="-20" dirty="0"/>
              <a:t>vågar </a:t>
            </a:r>
            <a:r>
              <a:rPr spc="-10" dirty="0"/>
              <a:t>göra</a:t>
            </a:r>
            <a:r>
              <a:rPr spc="70" dirty="0"/>
              <a:t> </a:t>
            </a:r>
            <a:r>
              <a:rPr spc="-30" dirty="0"/>
              <a:t>lärdomar.</a:t>
            </a:r>
          </a:p>
        </p:txBody>
      </p:sp>
      <p:sp>
        <p:nvSpPr>
          <p:cNvPr id="5" name="object 5"/>
          <p:cNvSpPr/>
          <p:nvPr/>
        </p:nvSpPr>
        <p:spPr>
          <a:xfrm>
            <a:off x="9636578" y="629631"/>
            <a:ext cx="598805" cy="602615"/>
          </a:xfrm>
          <a:custGeom>
            <a:avLst/>
            <a:gdLst/>
            <a:ahLst/>
            <a:cxnLst/>
            <a:rect l="l" t="t" r="r" b="b"/>
            <a:pathLst>
              <a:path w="598804" h="602615">
                <a:moveTo>
                  <a:pt x="139655" y="24193"/>
                </a:moveTo>
                <a:lnTo>
                  <a:pt x="116954" y="24193"/>
                </a:lnTo>
                <a:lnTo>
                  <a:pt x="350583" y="359003"/>
                </a:lnTo>
                <a:lnTo>
                  <a:pt x="353440" y="360489"/>
                </a:lnTo>
                <a:lnTo>
                  <a:pt x="432206" y="360489"/>
                </a:lnTo>
                <a:lnTo>
                  <a:pt x="572096" y="583920"/>
                </a:lnTo>
                <a:lnTo>
                  <a:pt x="277990" y="583920"/>
                </a:lnTo>
                <a:lnTo>
                  <a:pt x="273824" y="588086"/>
                </a:lnTo>
                <a:lnTo>
                  <a:pt x="273824" y="598373"/>
                </a:lnTo>
                <a:lnTo>
                  <a:pt x="277990" y="602538"/>
                </a:lnTo>
                <a:lnTo>
                  <a:pt x="592302" y="602538"/>
                </a:lnTo>
                <a:lnTo>
                  <a:pt x="595414" y="600697"/>
                </a:lnTo>
                <a:lnTo>
                  <a:pt x="598703" y="594779"/>
                </a:lnTo>
                <a:lnTo>
                  <a:pt x="598601" y="591159"/>
                </a:lnTo>
                <a:lnTo>
                  <a:pt x="443547" y="343522"/>
                </a:lnTo>
                <a:lnTo>
                  <a:pt x="440562" y="341871"/>
                </a:lnTo>
                <a:lnTo>
                  <a:pt x="361340" y="341871"/>
                </a:lnTo>
                <a:lnTo>
                  <a:pt x="139655" y="24193"/>
                </a:lnTo>
                <a:close/>
              </a:path>
              <a:path w="598804" h="602615">
                <a:moveTo>
                  <a:pt x="115925" y="0"/>
                </a:moveTo>
                <a:lnTo>
                  <a:pt x="113195" y="1054"/>
                </a:lnTo>
                <a:lnTo>
                  <a:pt x="0" y="120904"/>
                </a:lnTo>
                <a:lnTo>
                  <a:pt x="165" y="126796"/>
                </a:lnTo>
                <a:lnTo>
                  <a:pt x="7632" y="133858"/>
                </a:lnTo>
                <a:lnTo>
                  <a:pt x="13525" y="133692"/>
                </a:lnTo>
                <a:lnTo>
                  <a:pt x="116954" y="24193"/>
                </a:lnTo>
                <a:lnTo>
                  <a:pt x="139655" y="24193"/>
                </a:lnTo>
                <a:lnTo>
                  <a:pt x="124066" y="1854"/>
                </a:lnTo>
                <a:lnTo>
                  <a:pt x="121513" y="406"/>
                </a:lnTo>
                <a:lnTo>
                  <a:pt x="1159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633536" y="1014234"/>
            <a:ext cx="396744" cy="224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044266" y="1014237"/>
            <a:ext cx="245745" cy="323215"/>
          </a:xfrm>
          <a:custGeom>
            <a:avLst/>
            <a:gdLst/>
            <a:ahLst/>
            <a:cxnLst/>
            <a:rect l="l" t="t" r="r" b="b"/>
            <a:pathLst>
              <a:path w="245745" h="323215">
                <a:moveTo>
                  <a:pt x="87490" y="242341"/>
                </a:moveTo>
                <a:lnTo>
                  <a:pt x="3695" y="242341"/>
                </a:lnTo>
                <a:lnTo>
                  <a:pt x="18389" y="278312"/>
                </a:lnTo>
                <a:lnTo>
                  <a:pt x="47948" y="303387"/>
                </a:lnTo>
                <a:lnTo>
                  <a:pt x="85366" y="318065"/>
                </a:lnTo>
                <a:lnTo>
                  <a:pt x="123634" y="322846"/>
                </a:lnTo>
                <a:lnTo>
                  <a:pt x="175441" y="315799"/>
                </a:lnTo>
                <a:lnTo>
                  <a:pt x="213734" y="293581"/>
                </a:lnTo>
                <a:lnTo>
                  <a:pt x="232172" y="263283"/>
                </a:lnTo>
                <a:lnTo>
                  <a:pt x="115824" y="263283"/>
                </a:lnTo>
                <a:lnTo>
                  <a:pt x="108026" y="261645"/>
                </a:lnTo>
                <a:lnTo>
                  <a:pt x="94881" y="255066"/>
                </a:lnTo>
                <a:lnTo>
                  <a:pt x="89535" y="249732"/>
                </a:lnTo>
                <a:lnTo>
                  <a:pt x="87490" y="242341"/>
                </a:lnTo>
                <a:close/>
              </a:path>
              <a:path w="245745" h="323215">
                <a:moveTo>
                  <a:pt x="245618" y="193052"/>
                </a:moveTo>
                <a:lnTo>
                  <a:pt x="170865" y="193052"/>
                </a:lnTo>
                <a:lnTo>
                  <a:pt x="170865" y="202907"/>
                </a:lnTo>
                <a:lnTo>
                  <a:pt x="169018" y="226721"/>
                </a:lnTo>
                <a:lnTo>
                  <a:pt x="161934" y="245878"/>
                </a:lnTo>
                <a:lnTo>
                  <a:pt x="147302" y="258643"/>
                </a:lnTo>
                <a:lnTo>
                  <a:pt x="122809" y="263283"/>
                </a:lnTo>
                <a:lnTo>
                  <a:pt x="232172" y="263283"/>
                </a:lnTo>
                <a:lnTo>
                  <a:pt x="237473" y="254572"/>
                </a:lnTo>
                <a:lnTo>
                  <a:pt x="245618" y="197154"/>
                </a:lnTo>
                <a:lnTo>
                  <a:pt x="245618" y="193052"/>
                </a:lnTo>
                <a:close/>
              </a:path>
              <a:path w="245745" h="323215">
                <a:moveTo>
                  <a:pt x="108026" y="0"/>
                </a:moveTo>
                <a:lnTo>
                  <a:pt x="63940" y="9177"/>
                </a:lnTo>
                <a:lnTo>
                  <a:pt x="29829" y="33989"/>
                </a:lnTo>
                <a:lnTo>
                  <a:pt x="7810" y="70353"/>
                </a:lnTo>
                <a:lnTo>
                  <a:pt x="0" y="114185"/>
                </a:lnTo>
                <a:lnTo>
                  <a:pt x="7572" y="156643"/>
                </a:lnTo>
                <a:lnTo>
                  <a:pt x="28852" y="190788"/>
                </a:lnTo>
                <a:lnTo>
                  <a:pt x="61684" y="213537"/>
                </a:lnTo>
                <a:lnTo>
                  <a:pt x="103911" y="221805"/>
                </a:lnTo>
                <a:lnTo>
                  <a:pt x="123445" y="220027"/>
                </a:lnTo>
                <a:lnTo>
                  <a:pt x="140627" y="214668"/>
                </a:lnTo>
                <a:lnTo>
                  <a:pt x="156189" y="205689"/>
                </a:lnTo>
                <a:lnTo>
                  <a:pt x="170865" y="193052"/>
                </a:lnTo>
                <a:lnTo>
                  <a:pt x="245618" y="193052"/>
                </a:lnTo>
                <a:lnTo>
                  <a:pt x="245618" y="158127"/>
                </a:lnTo>
                <a:lnTo>
                  <a:pt x="125272" y="158127"/>
                </a:lnTo>
                <a:lnTo>
                  <a:pt x="104942" y="154501"/>
                </a:lnTo>
                <a:lnTo>
                  <a:pt x="89847" y="144522"/>
                </a:lnTo>
                <a:lnTo>
                  <a:pt x="80451" y="129538"/>
                </a:lnTo>
                <a:lnTo>
                  <a:pt x="77216" y="110896"/>
                </a:lnTo>
                <a:lnTo>
                  <a:pt x="80451" y="92537"/>
                </a:lnTo>
                <a:lnTo>
                  <a:pt x="89847" y="77369"/>
                </a:lnTo>
                <a:lnTo>
                  <a:pt x="104942" y="67053"/>
                </a:lnTo>
                <a:lnTo>
                  <a:pt x="125272" y="63246"/>
                </a:lnTo>
                <a:lnTo>
                  <a:pt x="245618" y="63246"/>
                </a:lnTo>
                <a:lnTo>
                  <a:pt x="245618" y="29159"/>
                </a:lnTo>
                <a:lnTo>
                  <a:pt x="170040" y="29159"/>
                </a:lnTo>
                <a:lnTo>
                  <a:pt x="157578" y="15762"/>
                </a:lnTo>
                <a:lnTo>
                  <a:pt x="142728" y="6721"/>
                </a:lnTo>
                <a:lnTo>
                  <a:pt x="126031" y="1609"/>
                </a:lnTo>
                <a:lnTo>
                  <a:pt x="108026" y="0"/>
                </a:lnTo>
                <a:close/>
              </a:path>
              <a:path w="245745" h="323215">
                <a:moveTo>
                  <a:pt x="245618" y="63246"/>
                </a:moveTo>
                <a:lnTo>
                  <a:pt x="125272" y="63246"/>
                </a:lnTo>
                <a:lnTo>
                  <a:pt x="145602" y="67053"/>
                </a:lnTo>
                <a:lnTo>
                  <a:pt x="160697" y="77369"/>
                </a:lnTo>
                <a:lnTo>
                  <a:pt x="170094" y="92537"/>
                </a:lnTo>
                <a:lnTo>
                  <a:pt x="173329" y="110896"/>
                </a:lnTo>
                <a:lnTo>
                  <a:pt x="170094" y="129538"/>
                </a:lnTo>
                <a:lnTo>
                  <a:pt x="160697" y="144522"/>
                </a:lnTo>
                <a:lnTo>
                  <a:pt x="145602" y="154501"/>
                </a:lnTo>
                <a:lnTo>
                  <a:pt x="125272" y="158127"/>
                </a:lnTo>
                <a:lnTo>
                  <a:pt x="245618" y="158127"/>
                </a:lnTo>
                <a:lnTo>
                  <a:pt x="245618" y="63246"/>
                </a:lnTo>
                <a:close/>
              </a:path>
              <a:path w="245745" h="323215">
                <a:moveTo>
                  <a:pt x="245618" y="6985"/>
                </a:moveTo>
                <a:lnTo>
                  <a:pt x="170865" y="6985"/>
                </a:lnTo>
                <a:lnTo>
                  <a:pt x="170865" y="29159"/>
                </a:lnTo>
                <a:lnTo>
                  <a:pt x="245618" y="29159"/>
                </a:lnTo>
                <a:lnTo>
                  <a:pt x="245618" y="69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338868" y="1021207"/>
            <a:ext cx="0" cy="210820"/>
          </a:xfrm>
          <a:custGeom>
            <a:avLst/>
            <a:gdLst/>
            <a:ahLst/>
            <a:cxnLst/>
            <a:rect l="l" t="t" r="r" b="b"/>
            <a:pathLst>
              <a:path h="210819">
                <a:moveTo>
                  <a:pt x="0" y="0"/>
                </a:moveTo>
                <a:lnTo>
                  <a:pt x="0" y="210718"/>
                </a:lnTo>
              </a:path>
            </a:pathLst>
          </a:custGeom>
          <a:ln w="747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93024" y="1014229"/>
            <a:ext cx="254000" cy="224790"/>
          </a:xfrm>
          <a:custGeom>
            <a:avLst/>
            <a:gdLst/>
            <a:ahLst/>
            <a:cxnLst/>
            <a:rect l="l" t="t" r="r" b="b"/>
            <a:pathLst>
              <a:path w="254000" h="224790">
                <a:moveTo>
                  <a:pt x="126923" y="0"/>
                </a:moveTo>
                <a:lnTo>
                  <a:pt x="78502" y="7477"/>
                </a:lnTo>
                <a:lnTo>
                  <a:pt x="38049" y="29317"/>
                </a:lnTo>
                <a:lnTo>
                  <a:pt x="10302" y="64636"/>
                </a:lnTo>
                <a:lnTo>
                  <a:pt x="0" y="112547"/>
                </a:lnTo>
                <a:lnTo>
                  <a:pt x="10359" y="160392"/>
                </a:lnTo>
                <a:lnTo>
                  <a:pt x="38201" y="195567"/>
                </a:lnTo>
                <a:lnTo>
                  <a:pt x="78674" y="217264"/>
                </a:lnTo>
                <a:lnTo>
                  <a:pt x="126923" y="224675"/>
                </a:lnTo>
                <a:lnTo>
                  <a:pt x="175350" y="217206"/>
                </a:lnTo>
                <a:lnTo>
                  <a:pt x="215803" y="195414"/>
                </a:lnTo>
                <a:lnTo>
                  <a:pt x="243547" y="160221"/>
                </a:lnTo>
                <a:lnTo>
                  <a:pt x="243642" y="159778"/>
                </a:lnTo>
                <a:lnTo>
                  <a:pt x="126923" y="159778"/>
                </a:lnTo>
                <a:lnTo>
                  <a:pt x="106593" y="156152"/>
                </a:lnTo>
                <a:lnTo>
                  <a:pt x="91498" y="146173"/>
                </a:lnTo>
                <a:lnTo>
                  <a:pt x="82102" y="131189"/>
                </a:lnTo>
                <a:lnTo>
                  <a:pt x="78867" y="112547"/>
                </a:lnTo>
                <a:lnTo>
                  <a:pt x="82102" y="94182"/>
                </a:lnTo>
                <a:lnTo>
                  <a:pt x="91498" y="79016"/>
                </a:lnTo>
                <a:lnTo>
                  <a:pt x="106593" y="68702"/>
                </a:lnTo>
                <a:lnTo>
                  <a:pt x="126923" y="64896"/>
                </a:lnTo>
                <a:lnTo>
                  <a:pt x="243603" y="64896"/>
                </a:lnTo>
                <a:lnTo>
                  <a:pt x="243547" y="64636"/>
                </a:lnTo>
                <a:lnTo>
                  <a:pt x="215803" y="29317"/>
                </a:lnTo>
                <a:lnTo>
                  <a:pt x="175350" y="7477"/>
                </a:lnTo>
                <a:lnTo>
                  <a:pt x="126923" y="0"/>
                </a:lnTo>
                <a:close/>
              </a:path>
              <a:path w="254000" h="224790">
                <a:moveTo>
                  <a:pt x="243603" y="64896"/>
                </a:moveTo>
                <a:lnTo>
                  <a:pt x="126923" y="64896"/>
                </a:lnTo>
                <a:lnTo>
                  <a:pt x="147259" y="68702"/>
                </a:lnTo>
                <a:lnTo>
                  <a:pt x="162353" y="79016"/>
                </a:lnTo>
                <a:lnTo>
                  <a:pt x="171747" y="94182"/>
                </a:lnTo>
                <a:lnTo>
                  <a:pt x="174980" y="112547"/>
                </a:lnTo>
                <a:lnTo>
                  <a:pt x="171747" y="131189"/>
                </a:lnTo>
                <a:lnTo>
                  <a:pt x="162353" y="146173"/>
                </a:lnTo>
                <a:lnTo>
                  <a:pt x="147259" y="156152"/>
                </a:lnTo>
                <a:lnTo>
                  <a:pt x="126923" y="159778"/>
                </a:lnTo>
                <a:lnTo>
                  <a:pt x="243642" y="159778"/>
                </a:lnTo>
                <a:lnTo>
                  <a:pt x="253847" y="112547"/>
                </a:lnTo>
                <a:lnTo>
                  <a:pt x="243603" y="648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660599" y="1014235"/>
            <a:ext cx="222250" cy="217804"/>
          </a:xfrm>
          <a:custGeom>
            <a:avLst/>
            <a:gdLst/>
            <a:ahLst/>
            <a:cxnLst/>
            <a:rect l="l" t="t" r="r" b="b"/>
            <a:pathLst>
              <a:path w="222250" h="217805">
                <a:moveTo>
                  <a:pt x="74752" y="6984"/>
                </a:moveTo>
                <a:lnTo>
                  <a:pt x="0" y="6984"/>
                </a:lnTo>
                <a:lnTo>
                  <a:pt x="0" y="217690"/>
                </a:lnTo>
                <a:lnTo>
                  <a:pt x="74752" y="217690"/>
                </a:lnTo>
                <a:lnTo>
                  <a:pt x="74752" y="108432"/>
                </a:lnTo>
                <a:lnTo>
                  <a:pt x="76574" y="89704"/>
                </a:lnTo>
                <a:lnTo>
                  <a:pt x="82864" y="74133"/>
                </a:lnTo>
                <a:lnTo>
                  <a:pt x="94854" y="63491"/>
                </a:lnTo>
                <a:lnTo>
                  <a:pt x="113779" y="59550"/>
                </a:lnTo>
                <a:lnTo>
                  <a:pt x="218737" y="59550"/>
                </a:lnTo>
                <a:lnTo>
                  <a:pt x="217796" y="51981"/>
                </a:lnTo>
                <a:lnTo>
                  <a:pt x="208757" y="34086"/>
                </a:lnTo>
                <a:lnTo>
                  <a:pt x="74752" y="34086"/>
                </a:lnTo>
                <a:lnTo>
                  <a:pt x="74752" y="6984"/>
                </a:lnTo>
                <a:close/>
              </a:path>
              <a:path w="222250" h="217805">
                <a:moveTo>
                  <a:pt x="218737" y="59550"/>
                </a:moveTo>
                <a:lnTo>
                  <a:pt x="113779" y="59550"/>
                </a:lnTo>
                <a:lnTo>
                  <a:pt x="134638" y="65385"/>
                </a:lnTo>
                <a:lnTo>
                  <a:pt x="144483" y="79732"/>
                </a:lnTo>
                <a:lnTo>
                  <a:pt x="147396" y="97853"/>
                </a:lnTo>
                <a:lnTo>
                  <a:pt x="147459" y="217690"/>
                </a:lnTo>
                <a:lnTo>
                  <a:pt x="222211" y="217690"/>
                </a:lnTo>
                <a:lnTo>
                  <a:pt x="222211" y="87490"/>
                </a:lnTo>
                <a:lnTo>
                  <a:pt x="218737" y="59550"/>
                </a:lnTo>
                <a:close/>
              </a:path>
              <a:path w="222250" h="217805">
                <a:moveTo>
                  <a:pt x="142938" y="0"/>
                </a:moveTo>
                <a:lnTo>
                  <a:pt x="122537" y="1745"/>
                </a:lnTo>
                <a:lnTo>
                  <a:pt x="104790" y="7494"/>
                </a:lnTo>
                <a:lnTo>
                  <a:pt x="89278" y="18018"/>
                </a:lnTo>
                <a:lnTo>
                  <a:pt x="75577" y="34086"/>
                </a:lnTo>
                <a:lnTo>
                  <a:pt x="208757" y="34086"/>
                </a:lnTo>
                <a:lnTo>
                  <a:pt x="203830" y="24333"/>
                </a:lnTo>
                <a:lnTo>
                  <a:pt x="179236" y="6390"/>
                </a:lnTo>
                <a:lnTo>
                  <a:pt x="14293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633545" y="773169"/>
            <a:ext cx="243204" cy="320040"/>
          </a:xfrm>
          <a:custGeom>
            <a:avLst/>
            <a:gdLst/>
            <a:ahLst/>
            <a:cxnLst/>
            <a:rect l="l" t="t" r="r" b="b"/>
            <a:pathLst>
              <a:path w="243204" h="320040">
                <a:moveTo>
                  <a:pt x="74002" y="6921"/>
                </a:moveTo>
                <a:lnTo>
                  <a:pt x="0" y="6921"/>
                </a:lnTo>
                <a:lnTo>
                  <a:pt x="0" y="319608"/>
                </a:lnTo>
                <a:lnTo>
                  <a:pt x="74002" y="319608"/>
                </a:lnTo>
                <a:lnTo>
                  <a:pt x="74002" y="195592"/>
                </a:lnTo>
                <a:lnTo>
                  <a:pt x="205946" y="195592"/>
                </a:lnTo>
                <a:lnTo>
                  <a:pt x="214091" y="189695"/>
                </a:lnTo>
                <a:lnTo>
                  <a:pt x="233286" y="158178"/>
                </a:lnTo>
                <a:lnTo>
                  <a:pt x="119138" y="158178"/>
                </a:lnTo>
                <a:lnTo>
                  <a:pt x="99012" y="154588"/>
                </a:lnTo>
                <a:lnTo>
                  <a:pt x="84069" y="144708"/>
                </a:lnTo>
                <a:lnTo>
                  <a:pt x="74767" y="129873"/>
                </a:lnTo>
                <a:lnTo>
                  <a:pt x="71564" y="111417"/>
                </a:lnTo>
                <a:lnTo>
                  <a:pt x="74767" y="93240"/>
                </a:lnTo>
                <a:lnTo>
                  <a:pt x="84069" y="78227"/>
                </a:lnTo>
                <a:lnTo>
                  <a:pt x="99012" y="68017"/>
                </a:lnTo>
                <a:lnTo>
                  <a:pt x="119138" y="64249"/>
                </a:lnTo>
                <a:lnTo>
                  <a:pt x="232497" y="64249"/>
                </a:lnTo>
                <a:lnTo>
                  <a:pt x="213837" y="33494"/>
                </a:lnTo>
                <a:lnTo>
                  <a:pt x="209747" y="30492"/>
                </a:lnTo>
                <a:lnTo>
                  <a:pt x="74002" y="30492"/>
                </a:lnTo>
                <a:lnTo>
                  <a:pt x="74002" y="6921"/>
                </a:lnTo>
                <a:close/>
              </a:path>
              <a:path w="243204" h="320040">
                <a:moveTo>
                  <a:pt x="205946" y="195592"/>
                </a:moveTo>
                <a:lnTo>
                  <a:pt x="74002" y="195592"/>
                </a:lnTo>
                <a:lnTo>
                  <a:pt x="87423" y="207500"/>
                </a:lnTo>
                <a:lnTo>
                  <a:pt x="103282" y="215868"/>
                </a:lnTo>
                <a:lnTo>
                  <a:pt x="120665" y="220806"/>
                </a:lnTo>
                <a:lnTo>
                  <a:pt x="138658" y="222427"/>
                </a:lnTo>
                <a:lnTo>
                  <a:pt x="181064" y="213609"/>
                </a:lnTo>
                <a:lnTo>
                  <a:pt x="205946" y="195592"/>
                </a:lnTo>
                <a:close/>
              </a:path>
              <a:path w="243204" h="320040">
                <a:moveTo>
                  <a:pt x="232497" y="64249"/>
                </a:moveTo>
                <a:lnTo>
                  <a:pt x="119138" y="64249"/>
                </a:lnTo>
                <a:lnTo>
                  <a:pt x="139264" y="68017"/>
                </a:lnTo>
                <a:lnTo>
                  <a:pt x="154208" y="78227"/>
                </a:lnTo>
                <a:lnTo>
                  <a:pt x="163510" y="93240"/>
                </a:lnTo>
                <a:lnTo>
                  <a:pt x="166712" y="111417"/>
                </a:lnTo>
                <a:lnTo>
                  <a:pt x="163510" y="129873"/>
                </a:lnTo>
                <a:lnTo>
                  <a:pt x="154208" y="144708"/>
                </a:lnTo>
                <a:lnTo>
                  <a:pt x="139264" y="154588"/>
                </a:lnTo>
                <a:lnTo>
                  <a:pt x="119138" y="158178"/>
                </a:lnTo>
                <a:lnTo>
                  <a:pt x="233286" y="158178"/>
                </a:lnTo>
                <a:lnTo>
                  <a:pt x="235529" y="154496"/>
                </a:lnTo>
                <a:lnTo>
                  <a:pt x="243166" y="111823"/>
                </a:lnTo>
                <a:lnTo>
                  <a:pt x="235459" y="69131"/>
                </a:lnTo>
                <a:lnTo>
                  <a:pt x="232497" y="64249"/>
                </a:lnTo>
                <a:close/>
              </a:path>
              <a:path w="243204" h="320040">
                <a:moveTo>
                  <a:pt x="137845" y="0"/>
                </a:moveTo>
                <a:lnTo>
                  <a:pt x="119592" y="1849"/>
                </a:lnTo>
                <a:lnTo>
                  <a:pt x="102215" y="7473"/>
                </a:lnTo>
                <a:lnTo>
                  <a:pt x="86896" y="16984"/>
                </a:lnTo>
                <a:lnTo>
                  <a:pt x="74815" y="30492"/>
                </a:lnTo>
                <a:lnTo>
                  <a:pt x="209747" y="30492"/>
                </a:lnTo>
                <a:lnTo>
                  <a:pt x="180550" y="9066"/>
                </a:lnTo>
                <a:lnTo>
                  <a:pt x="1378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887345" y="773165"/>
            <a:ext cx="486887" cy="2224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389803" y="651179"/>
            <a:ext cx="259079" cy="337820"/>
          </a:xfrm>
          <a:custGeom>
            <a:avLst/>
            <a:gdLst/>
            <a:ahLst/>
            <a:cxnLst/>
            <a:rect l="l" t="t" r="r" b="b"/>
            <a:pathLst>
              <a:path w="259079" h="337819">
                <a:moveTo>
                  <a:pt x="74002" y="0"/>
                </a:moveTo>
                <a:lnTo>
                  <a:pt x="0" y="0"/>
                </a:lnTo>
                <a:lnTo>
                  <a:pt x="0" y="337502"/>
                </a:lnTo>
                <a:lnTo>
                  <a:pt x="74002" y="337502"/>
                </a:lnTo>
                <a:lnTo>
                  <a:pt x="74002" y="252514"/>
                </a:lnTo>
                <a:lnTo>
                  <a:pt x="174548" y="252514"/>
                </a:lnTo>
                <a:lnTo>
                  <a:pt x="147599" y="225272"/>
                </a:lnTo>
                <a:lnTo>
                  <a:pt x="170531" y="204127"/>
                </a:lnTo>
                <a:lnTo>
                  <a:pt x="74002" y="204127"/>
                </a:lnTo>
                <a:lnTo>
                  <a:pt x="74002" y="0"/>
                </a:lnTo>
                <a:close/>
              </a:path>
              <a:path w="259079" h="337819">
                <a:moveTo>
                  <a:pt x="174548" y="252514"/>
                </a:moveTo>
                <a:lnTo>
                  <a:pt x="74002" y="252514"/>
                </a:lnTo>
                <a:lnTo>
                  <a:pt x="154927" y="337502"/>
                </a:lnTo>
                <a:lnTo>
                  <a:pt x="258622" y="337502"/>
                </a:lnTo>
                <a:lnTo>
                  <a:pt x="174548" y="252514"/>
                </a:lnTo>
                <a:close/>
              </a:path>
              <a:path w="259079" h="337819">
                <a:moveTo>
                  <a:pt x="252107" y="128904"/>
                </a:moveTo>
                <a:lnTo>
                  <a:pt x="150863" y="128904"/>
                </a:lnTo>
                <a:lnTo>
                  <a:pt x="74002" y="204127"/>
                </a:lnTo>
                <a:lnTo>
                  <a:pt x="170531" y="204127"/>
                </a:lnTo>
                <a:lnTo>
                  <a:pt x="252107" y="1289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427299" y="996639"/>
            <a:ext cx="18954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DCDDDE"/>
                </a:solidFill>
                <a:latin typeface="CircularStd-BlackItalic"/>
                <a:cs typeface="CircularStd-BlackItalic"/>
              </a:rPr>
              <a:t>5</a:t>
            </a:r>
            <a:r>
              <a:rPr sz="1800" b="1" spc="295" dirty="0">
                <a:solidFill>
                  <a:srgbClr val="DCDDDE"/>
                </a:solidFill>
                <a:latin typeface="CircularStd-BlackItalic"/>
                <a:cs typeface="CircularStd-BlackItalic"/>
              </a:rPr>
              <a:t> </a:t>
            </a:r>
            <a:r>
              <a:rPr sz="1800" b="1" spc="165" dirty="0">
                <a:solidFill>
                  <a:srgbClr val="DCDDDE"/>
                </a:solidFill>
                <a:latin typeface="CircularStd-BlackItalic"/>
                <a:cs typeface="CircularStd-BlackItalic"/>
              </a:rPr>
              <a:t>BETEENDEN*</a:t>
            </a:r>
            <a:endParaRPr sz="1800" dirty="0">
              <a:latin typeface="CircularStd-BlackItalic"/>
              <a:cs typeface="CircularStd-BlackItal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646</Words>
  <Application>Microsoft Macintosh PowerPoint</Application>
  <PresentationFormat>Anpassad</PresentationFormat>
  <Paragraphs>27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9" baseType="lpstr">
      <vt:lpstr>Calibri</vt:lpstr>
      <vt:lpstr>Circular Std</vt:lpstr>
      <vt:lpstr>CircularStd-BlackItalic</vt:lpstr>
      <vt:lpstr>CircularStd-Book</vt:lpstr>
      <vt:lpstr>Office Theme</vt:lpstr>
      <vt:lpstr>PowerPoint-presentation</vt:lpstr>
      <vt:lpstr>PowerPoint-presentation</vt:lpstr>
      <vt:lpstr>1. Exekverande fokuserade, execution is everything</vt:lpstr>
      <vt:lpstr>3. Se möjligheter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cp:lastModifiedBy>Pelle Rumert</cp:lastModifiedBy>
  <cp:revision>1</cp:revision>
  <dcterms:created xsi:type="dcterms:W3CDTF">2020-05-18T14:27:38Z</dcterms:created>
  <dcterms:modified xsi:type="dcterms:W3CDTF">2020-05-18T14:29:38Z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2020-05-18T00:00:00Z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2020-05-18T00:00:00Z</vt:filetime>
  </property>
</Properties>
</file>